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notesMasterIdLst>
    <p:notesMasterId r:id="rId18"/>
  </p:notesMasterIdLst>
  <p:handoutMasterIdLst>
    <p:handoutMasterId r:id="rId19"/>
  </p:handoutMasterIdLst>
  <p:sldIdLst>
    <p:sldId id="433" r:id="rId2"/>
    <p:sldId id="451" r:id="rId3"/>
    <p:sldId id="452" r:id="rId4"/>
    <p:sldId id="436" r:id="rId5"/>
    <p:sldId id="439" r:id="rId6"/>
    <p:sldId id="440" r:id="rId7"/>
    <p:sldId id="441" r:id="rId8"/>
    <p:sldId id="443" r:id="rId9"/>
    <p:sldId id="442" r:id="rId10"/>
    <p:sldId id="444" r:id="rId11"/>
    <p:sldId id="445" r:id="rId12"/>
    <p:sldId id="446" r:id="rId13"/>
    <p:sldId id="447" r:id="rId14"/>
    <p:sldId id="449" r:id="rId15"/>
    <p:sldId id="448" r:id="rId16"/>
    <p:sldId id="450" r:id="rId1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990000"/>
    <a:srgbClr val="A50021"/>
    <a:srgbClr val="CC6600"/>
    <a:srgbClr val="CC3300"/>
    <a:srgbClr val="CC0000"/>
    <a:srgbClr val="FF0000"/>
    <a:srgbClr val="FFFF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6" autoAdjust="0"/>
    <p:restoredTop sz="94728" autoAdjust="0"/>
  </p:normalViewPr>
  <p:slideViewPr>
    <p:cSldViewPr>
      <p:cViewPr varScale="1">
        <p:scale>
          <a:sx n="73" d="100"/>
          <a:sy n="73" d="100"/>
        </p:scale>
        <p:origin x="-7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60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43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765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5463"/>
            <a:ext cx="29543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15463"/>
            <a:ext cx="28765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cs typeface="+mn-cs"/>
              </a:defRPr>
            </a:lvl1pPr>
          </a:lstStyle>
          <a:p>
            <a:pPr>
              <a:defRPr/>
            </a:pPr>
            <a:fld id="{A0136365-130E-4F0F-B959-EE79ADA6F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4980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87D662F-935F-435D-826A-FA677D582A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01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6C5D12-2BAC-4AC6-9C50-E213DD8C875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7722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6C5D12-2BAC-4AC6-9C50-E213DD8C875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7420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6C5D12-2BAC-4AC6-9C50-E213DD8C875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3236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6C5D12-2BAC-4AC6-9C50-E213DD8C875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8207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6C5D12-2BAC-4AC6-9C50-E213DD8C875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9907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6C5D12-2BAC-4AC6-9C50-E213DD8C8750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2657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6C5D12-2BAC-4AC6-9C50-E213DD8C8750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248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56290-8580-4AF1-9B72-ED4F09EAE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2FD8D-074A-49AD-ADCE-54D0A1F9A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3125450" y="412751"/>
            <a:ext cx="4071938" cy="8778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04876" y="412751"/>
            <a:ext cx="12068175" cy="8778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EB13-A71E-4C25-82C0-84372F19B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835AF-52E6-4C9E-9D6A-373D3BA18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BEC42-F2AC-4653-BA64-8398A2635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04876" y="2400301"/>
            <a:ext cx="8069263" cy="679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126538" y="2400301"/>
            <a:ext cx="8070850" cy="679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3DC91-FF4C-4490-B0B5-08A164E41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6" indent="0">
              <a:buNone/>
              <a:defRPr sz="1800" b="1"/>
            </a:lvl3pPr>
            <a:lvl4pPr marL="1371594" indent="0">
              <a:buNone/>
              <a:defRPr sz="1600" b="1"/>
            </a:lvl4pPr>
            <a:lvl5pPr marL="1828792" indent="0">
              <a:buNone/>
              <a:defRPr sz="1600" b="1"/>
            </a:lvl5pPr>
            <a:lvl6pPr marL="2285990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6" indent="0">
              <a:buNone/>
              <a:defRPr sz="1600" b="1"/>
            </a:lvl8pPr>
            <a:lvl9pPr marL="36575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6" indent="0">
              <a:buNone/>
              <a:defRPr sz="1800" b="1"/>
            </a:lvl3pPr>
            <a:lvl4pPr marL="1371594" indent="0">
              <a:buNone/>
              <a:defRPr sz="1600" b="1"/>
            </a:lvl4pPr>
            <a:lvl5pPr marL="1828792" indent="0">
              <a:buNone/>
              <a:defRPr sz="1600" b="1"/>
            </a:lvl5pPr>
            <a:lvl6pPr marL="2285990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6" indent="0">
              <a:buNone/>
              <a:defRPr sz="1600" b="1"/>
            </a:lvl8pPr>
            <a:lvl9pPr marL="36575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06629-097A-4A85-BC6F-B9110EBD6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3FCD1-17FC-4A1C-AA10-795E70895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AF080-CD83-478D-A289-C746F21AEC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6" indent="0">
              <a:buNone/>
              <a:defRPr sz="1000"/>
            </a:lvl3pPr>
            <a:lvl4pPr marL="1371594" indent="0">
              <a:buNone/>
              <a:defRPr sz="900"/>
            </a:lvl4pPr>
            <a:lvl5pPr marL="1828792" indent="0">
              <a:buNone/>
              <a:defRPr sz="900"/>
            </a:lvl5pPr>
            <a:lvl6pPr marL="2285990" indent="0">
              <a:buNone/>
              <a:defRPr sz="900"/>
            </a:lvl6pPr>
            <a:lvl7pPr marL="2743188" indent="0">
              <a:buNone/>
              <a:defRPr sz="900"/>
            </a:lvl7pPr>
            <a:lvl8pPr marL="3200386" indent="0">
              <a:buNone/>
              <a:defRPr sz="900"/>
            </a:lvl8pPr>
            <a:lvl9pPr marL="36575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3734-48D5-4C64-8B7A-742CE6426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6" indent="0">
              <a:buNone/>
              <a:defRPr sz="2400"/>
            </a:lvl3pPr>
            <a:lvl4pPr marL="1371594" indent="0">
              <a:buNone/>
              <a:defRPr sz="2000"/>
            </a:lvl4pPr>
            <a:lvl5pPr marL="1828792" indent="0">
              <a:buNone/>
              <a:defRPr sz="2000"/>
            </a:lvl5pPr>
            <a:lvl6pPr marL="2285990" indent="0">
              <a:buNone/>
              <a:defRPr sz="2000"/>
            </a:lvl6pPr>
            <a:lvl7pPr marL="2743188" indent="0">
              <a:buNone/>
              <a:defRPr sz="2000"/>
            </a:lvl7pPr>
            <a:lvl8pPr marL="3200386" indent="0">
              <a:buNone/>
              <a:defRPr sz="2000"/>
            </a:lvl8pPr>
            <a:lvl9pPr marL="3657584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6" indent="0">
              <a:buNone/>
              <a:defRPr sz="1000"/>
            </a:lvl3pPr>
            <a:lvl4pPr marL="1371594" indent="0">
              <a:buNone/>
              <a:defRPr sz="900"/>
            </a:lvl4pPr>
            <a:lvl5pPr marL="1828792" indent="0">
              <a:buNone/>
              <a:defRPr sz="900"/>
            </a:lvl5pPr>
            <a:lvl6pPr marL="2285990" indent="0">
              <a:buNone/>
              <a:defRPr sz="900"/>
            </a:lvl6pPr>
            <a:lvl7pPr marL="2743188" indent="0">
              <a:buNone/>
              <a:defRPr sz="900"/>
            </a:lvl7pPr>
            <a:lvl8pPr marL="3200386" indent="0">
              <a:buNone/>
              <a:defRPr sz="900"/>
            </a:lvl8pPr>
            <a:lvl9pPr marL="36575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56326-979C-4C4A-BCB4-5081F9EDE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A115AB1-81D2-4D4C-AA38-A7312C1FC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9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7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5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3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4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2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0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8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4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51520" y="476672"/>
            <a:ext cx="8352928" cy="5904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80"/>
              </a:lnSpc>
            </a:pPr>
            <a:endParaRPr lang="ru-RU" sz="24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endParaRPr lang="ru-RU" sz="24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endParaRPr lang="ru-RU" sz="24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endParaRPr lang="ru-RU" sz="24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r>
              <a:rPr lang="ru-RU" sz="2400" dirty="0" smtClean="0">
                <a:solidFill>
                  <a:srgbClr val="002060"/>
                </a:solidFill>
                <a:latin typeface="Verdana" pitchFamily="34" charset="0"/>
              </a:rPr>
              <a:t>СИСТЕМА ОТРАСЛЕВОГО ЖЕЛЕЗНОДОРОЖНОГО ОБРАЗОВАНИЯ В РОССИЙСКОЙ ФЕДЕРАЦИИ</a:t>
            </a:r>
          </a:p>
          <a:p>
            <a:pPr algn="ctr">
              <a:lnSpc>
                <a:spcPts val="2680"/>
              </a:lnSpc>
            </a:pPr>
            <a:endParaRPr lang="ru-RU" sz="24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endParaRPr lang="ru-RU" sz="24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r>
              <a:rPr lang="ru-RU" sz="2200" dirty="0" smtClean="0">
                <a:solidFill>
                  <a:srgbClr val="002060"/>
                </a:solidFill>
                <a:latin typeface="Verdana" pitchFamily="34" charset="0"/>
              </a:rPr>
              <a:t>Президент Ассоциации вузов транспорта,</a:t>
            </a:r>
          </a:p>
          <a:p>
            <a:pPr algn="ctr">
              <a:lnSpc>
                <a:spcPts val="2680"/>
              </a:lnSpc>
            </a:pPr>
            <a:r>
              <a:rPr lang="ru-RU" sz="2200" dirty="0" smtClean="0">
                <a:solidFill>
                  <a:srgbClr val="002060"/>
                </a:solidFill>
                <a:latin typeface="Verdana" pitchFamily="34" charset="0"/>
              </a:rPr>
              <a:t>ректор МИИТ, д.т.н., профессор</a:t>
            </a:r>
          </a:p>
          <a:p>
            <a:pPr algn="ctr">
              <a:lnSpc>
                <a:spcPts val="2680"/>
              </a:lnSpc>
            </a:pPr>
            <a:endParaRPr lang="ru-RU" sz="22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r">
              <a:lnSpc>
                <a:spcPts val="2680"/>
              </a:lnSpc>
            </a:pPr>
            <a:r>
              <a:rPr lang="ru-RU" sz="2200" dirty="0" smtClean="0">
                <a:solidFill>
                  <a:srgbClr val="002060"/>
                </a:solidFill>
                <a:latin typeface="Verdana" pitchFamily="34" charset="0"/>
              </a:rPr>
              <a:t>Б.А. Лёвин</a:t>
            </a:r>
          </a:p>
          <a:p>
            <a:pPr algn="ctr">
              <a:lnSpc>
                <a:spcPts val="2680"/>
              </a:lnSpc>
            </a:pPr>
            <a:endParaRPr lang="ru-RU" sz="22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endParaRPr lang="ru-RU" sz="22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23.04.2014, г. Москва</a:t>
            </a:r>
          </a:p>
          <a:p>
            <a:pPr algn="r">
              <a:lnSpc>
                <a:spcPts val="2680"/>
              </a:lnSpc>
            </a:pPr>
            <a:endParaRPr lang="ru-RU" sz="2200" dirty="0">
              <a:solidFill>
                <a:srgbClr val="002060"/>
              </a:solidFill>
              <a:latin typeface="Verdana" pitchFamily="34" charset="0"/>
            </a:endParaRPr>
          </a:p>
          <a:p>
            <a:pPr algn="r">
              <a:lnSpc>
                <a:spcPts val="2680"/>
              </a:lnSpc>
            </a:pPr>
            <a:endParaRPr lang="ru-RU" sz="2200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2773363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ru-RU" sz="2400"/>
          </a:p>
          <a:p>
            <a:pPr algn="ctr" eaLnBrk="0" hangingPunct="0"/>
            <a:endParaRPr lang="ru-RU" sz="2400"/>
          </a:p>
          <a:p>
            <a:pPr algn="ctr" eaLnBrk="0" hangingPunct="0"/>
            <a:endParaRPr lang="ru-RU" sz="3000">
              <a:solidFill>
                <a:srgbClr val="CC3300"/>
              </a:solidFill>
            </a:endParaRPr>
          </a:p>
          <a:p>
            <a:pPr eaLnBrk="0" hangingPunct="0"/>
            <a:endParaRPr lang="ru-RU" sz="30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44624"/>
            <a:ext cx="8316416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>
                <a:latin typeface="Verdana" pitchFamily="34" charset="0"/>
              </a:rPr>
              <a:t> НА БАЗЕ ВУЗА ДЕЙСТВУЮТ</a:t>
            </a:r>
            <a:endParaRPr lang="ru-RU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10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504" y="1700808"/>
            <a:ext cx="8784976" cy="41044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Verdana" pitchFamily="34" charset="0"/>
              </a:rPr>
              <a:t>    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Учебно-методическое объединение по образованию в 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    области транспорта и транспортного строительства</a:t>
            </a:r>
          </a:p>
          <a:p>
            <a:endParaRPr lang="ru-RU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    Российская академия транспорта</a:t>
            </a:r>
          </a:p>
          <a:p>
            <a:endParaRPr lang="ru-RU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     Ассоциация вузов транспорта РФ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   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     Совет по образованию и науке Координационного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    транспортного совещания государств–участников СНГ </a:t>
            </a:r>
          </a:p>
          <a:p>
            <a:endParaRPr lang="ru-RU" sz="2000" dirty="0">
              <a:latin typeface="Verdana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242313" y="2276872"/>
            <a:ext cx="225231" cy="21602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51520" y="3140968"/>
            <a:ext cx="225231" cy="21602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288943" y="3791542"/>
            <a:ext cx="225231" cy="21602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314321" y="4402076"/>
            <a:ext cx="225231" cy="21602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4" descr="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260648"/>
            <a:ext cx="3527425" cy="181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0" y="1769219"/>
            <a:ext cx="9144000" cy="43858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Cambria" pitchFamily="18" charset="0"/>
              </a:rPr>
              <a:t>ЛАУРЕАТ</a:t>
            </a:r>
          </a:p>
          <a:p>
            <a:pPr algn="ctr">
              <a:lnSpc>
                <a:spcPts val="3000"/>
              </a:lnSpc>
            </a:pPr>
            <a:r>
              <a:rPr lang="ru-RU" sz="3000" dirty="0">
                <a:solidFill>
                  <a:srgbClr val="000066"/>
                </a:solidFill>
                <a:latin typeface="Cambria" pitchFamily="18" charset="0"/>
              </a:rPr>
              <a:t>национальной общественной премии транспортной отрасли России</a:t>
            </a:r>
            <a:r>
              <a:rPr lang="ru-RU" sz="3000" dirty="0">
                <a:solidFill>
                  <a:srgbClr val="FF0000"/>
                </a:solidFill>
                <a:latin typeface="Cambria" pitchFamily="18" charset="0"/>
              </a:rPr>
              <a:t>«Золотая Колесница»</a:t>
            </a:r>
          </a:p>
          <a:p>
            <a:pPr algn="ctr">
              <a:lnSpc>
                <a:spcPts val="3000"/>
              </a:lnSpc>
            </a:pPr>
            <a:r>
              <a:rPr lang="ru-RU" sz="3000" dirty="0">
                <a:solidFill>
                  <a:srgbClr val="000066"/>
                </a:solidFill>
                <a:latin typeface="Cambria" pitchFamily="18" charset="0"/>
              </a:rPr>
              <a:t>в номинации</a:t>
            </a:r>
            <a:r>
              <a:rPr lang="ru-RU" sz="3000" dirty="0">
                <a:solidFill>
                  <a:srgbClr val="000066"/>
                </a:solidFill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Cambria" pitchFamily="18" charset="0"/>
              </a:rPr>
              <a:t>«Лидер российской транспортной </a:t>
            </a:r>
            <a:endParaRPr lang="ru-RU" sz="3000" dirty="0">
              <a:solidFill>
                <a:srgbClr val="FF0000"/>
              </a:solidFill>
            </a:endParaRPr>
          </a:p>
          <a:p>
            <a:pPr algn="ctr">
              <a:lnSpc>
                <a:spcPts val="3000"/>
              </a:lnSpc>
            </a:pPr>
            <a:r>
              <a:rPr lang="ru-RU" sz="3000" dirty="0">
                <a:solidFill>
                  <a:srgbClr val="FF0000"/>
                </a:solidFill>
                <a:latin typeface="Cambria" pitchFamily="18" charset="0"/>
              </a:rPr>
              <a:t>науки</a:t>
            </a:r>
            <a:r>
              <a:rPr lang="ru-RU" sz="3000" dirty="0">
                <a:solidFill>
                  <a:srgbClr val="FF0000"/>
                </a:solidFill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Cambria" pitchFamily="18" charset="0"/>
              </a:rPr>
              <a:t>и образования»</a:t>
            </a:r>
            <a:r>
              <a:rPr lang="ru-RU" sz="3000" dirty="0"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000066"/>
                </a:solidFill>
                <a:latin typeface="Cambria" pitchFamily="18" charset="0"/>
              </a:rPr>
              <a:t>(2006 г.)</a:t>
            </a:r>
          </a:p>
          <a:p>
            <a:pPr algn="ctr">
              <a:lnSpc>
                <a:spcPts val="1800"/>
              </a:lnSpc>
            </a:pPr>
            <a:endParaRPr lang="ru-RU" sz="3000" b="1" dirty="0">
              <a:solidFill>
                <a:srgbClr val="000066"/>
              </a:solidFill>
              <a:latin typeface="Cambria" pitchFamily="18" charset="0"/>
            </a:endParaRPr>
          </a:p>
          <a:p>
            <a:pPr algn="ctr"/>
            <a:r>
              <a:rPr lang="ru-RU" sz="3200" b="1" dirty="0">
                <a:solidFill>
                  <a:srgbClr val="FF0000"/>
                </a:solidFill>
                <a:latin typeface="Cambria" pitchFamily="18" charset="0"/>
              </a:rPr>
              <a:t>ПОБЕДИТЕЛЬ</a:t>
            </a:r>
            <a:r>
              <a:rPr lang="ru-RU" sz="3000" b="1" dirty="0">
                <a:solidFill>
                  <a:srgbClr val="000066"/>
                </a:solidFill>
                <a:latin typeface="Cambria" pitchFamily="18" charset="0"/>
              </a:rPr>
              <a:t> </a:t>
            </a:r>
          </a:p>
          <a:p>
            <a:pPr algn="ctr">
              <a:lnSpc>
                <a:spcPts val="3000"/>
              </a:lnSpc>
            </a:pPr>
            <a:r>
              <a:rPr lang="ru-RU" sz="3000" dirty="0">
                <a:solidFill>
                  <a:srgbClr val="000066"/>
                </a:solidFill>
                <a:latin typeface="Cambria" pitchFamily="18" charset="0"/>
              </a:rPr>
              <a:t>общероссийского конкурса высших учебных заведений, внедряющих</a:t>
            </a:r>
            <a:r>
              <a:rPr lang="ru-RU" sz="3000" dirty="0"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Cambria" pitchFamily="18" charset="0"/>
              </a:rPr>
              <a:t>инновационные образовательные программы </a:t>
            </a:r>
            <a:r>
              <a:rPr lang="ru-RU" sz="3000" dirty="0">
                <a:solidFill>
                  <a:srgbClr val="000066"/>
                </a:solidFill>
                <a:latin typeface="Cambria" pitchFamily="18" charset="0"/>
              </a:rPr>
              <a:t>(2007 г.)</a:t>
            </a:r>
          </a:p>
        </p:txBody>
      </p:sp>
      <p:sp>
        <p:nvSpPr>
          <p:cNvPr id="6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11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4" descr="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3" y="44623"/>
            <a:ext cx="3528392" cy="144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0" y="1412776"/>
            <a:ext cx="9144000" cy="4939814"/>
          </a:xfrm>
          <a:prstGeom prst="rect">
            <a:avLst/>
          </a:prstGeom>
          <a:ln w="9525">
            <a:solidFill>
              <a:srgbClr val="002060"/>
            </a:solidFill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3200" b="1" dirty="0">
                <a:solidFill>
                  <a:srgbClr val="FF0000"/>
                </a:solidFill>
                <a:latin typeface="Cambria" pitchFamily="18" charset="0"/>
              </a:rPr>
              <a:t>ОБЛАДАТЕЛЬ ГРАНТОВ</a:t>
            </a:r>
          </a:p>
          <a:p>
            <a:pPr algn="ctr">
              <a:lnSpc>
                <a:spcPts val="3000"/>
              </a:lnSpc>
            </a:pPr>
            <a:r>
              <a:rPr lang="ru-RU" sz="3200" b="1" dirty="0">
                <a:solidFill>
                  <a:srgbClr val="FF0000"/>
                </a:solidFill>
                <a:latin typeface="Cambria" pitchFamily="18" charset="0"/>
              </a:rPr>
              <a:t>ЕВРОПЕЙСКОЙ КОМИССИИ</a:t>
            </a:r>
          </a:p>
          <a:p>
            <a:pPr algn="ctr">
              <a:lnSpc>
                <a:spcPts val="3000"/>
              </a:lnSpc>
            </a:pPr>
            <a:r>
              <a:rPr lang="ru-RU" sz="3000" dirty="0">
                <a:solidFill>
                  <a:srgbClr val="000066"/>
                </a:solidFill>
                <a:latin typeface="Cambria" pitchFamily="18" charset="0"/>
              </a:rPr>
              <a:t>по программе</a:t>
            </a:r>
            <a:r>
              <a:rPr lang="ru-RU" sz="3000" dirty="0"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FF0000"/>
                </a:solidFill>
                <a:latin typeface="Cambria" pitchFamily="18" charset="0"/>
              </a:rPr>
              <a:t>«</a:t>
            </a:r>
            <a:r>
              <a:rPr lang="ru-RU" sz="3000" dirty="0" err="1">
                <a:solidFill>
                  <a:srgbClr val="FF0000"/>
                </a:solidFill>
                <a:latin typeface="Cambria" pitchFamily="18" charset="0"/>
              </a:rPr>
              <a:t>Эразмус</a:t>
            </a:r>
            <a:r>
              <a:rPr lang="ru-RU" sz="30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latin typeface="Cambria" pitchFamily="18" charset="0"/>
              </a:rPr>
              <a:t>Мундус</a:t>
            </a:r>
            <a:r>
              <a:rPr lang="ru-RU" sz="3000" dirty="0">
                <a:solidFill>
                  <a:srgbClr val="FF0000"/>
                </a:solidFill>
                <a:latin typeface="Cambria" pitchFamily="18" charset="0"/>
              </a:rPr>
              <a:t>: окно внешнего сотрудничества»</a:t>
            </a:r>
            <a:r>
              <a:rPr lang="ru-RU" sz="3000" dirty="0">
                <a:solidFill>
                  <a:srgbClr val="000066"/>
                </a:solidFill>
                <a:latin typeface="Cambria" pitchFamily="18" charset="0"/>
              </a:rPr>
              <a:t>,</a:t>
            </a:r>
            <a:r>
              <a:rPr lang="ru-RU" sz="3000" dirty="0"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000066"/>
                </a:solidFill>
                <a:latin typeface="Cambria" pitchFamily="18" charset="0"/>
              </a:rPr>
              <a:t>направленной на  развитие академической мобильности между вузами </a:t>
            </a:r>
          </a:p>
          <a:p>
            <a:pPr algn="ctr">
              <a:lnSpc>
                <a:spcPts val="3000"/>
              </a:lnSpc>
            </a:pPr>
            <a:r>
              <a:rPr lang="ru-RU" sz="3000" dirty="0">
                <a:solidFill>
                  <a:srgbClr val="000066"/>
                </a:solidFill>
                <a:latin typeface="Cambria" pitchFamily="18" charset="0"/>
              </a:rPr>
              <a:t>Европы и </a:t>
            </a:r>
            <a:r>
              <a:rPr lang="ru-RU" sz="3000" dirty="0" smtClean="0">
                <a:solidFill>
                  <a:srgbClr val="000066"/>
                </a:solidFill>
                <a:latin typeface="Cambria" pitchFamily="18" charset="0"/>
              </a:rPr>
              <a:t>России (2008 и 2010 г.)</a:t>
            </a:r>
          </a:p>
          <a:p>
            <a:pPr algn="ctr">
              <a:lnSpc>
                <a:spcPts val="3000"/>
              </a:lnSpc>
            </a:pPr>
            <a:endParaRPr lang="ru-RU" sz="3000" dirty="0" smtClean="0">
              <a:solidFill>
                <a:srgbClr val="000066"/>
              </a:solidFill>
              <a:latin typeface="Cambria" pitchFamily="18" charset="0"/>
            </a:endParaRPr>
          </a:p>
          <a:p>
            <a:pPr algn="ctr">
              <a:lnSpc>
                <a:spcPts val="1800"/>
              </a:lnSpc>
            </a:pPr>
            <a:endParaRPr lang="ru-RU" sz="3000" dirty="0" smtClean="0">
              <a:solidFill>
                <a:srgbClr val="000066"/>
              </a:solidFill>
              <a:latin typeface="Cambria" pitchFamily="18" charset="0"/>
            </a:endParaRPr>
          </a:p>
          <a:p>
            <a:pPr algn="ctr">
              <a:lnSpc>
                <a:spcPts val="3000"/>
              </a:lnSpc>
            </a:pPr>
            <a:r>
              <a:rPr lang="ru-RU" sz="3000" b="1" dirty="0" smtClean="0">
                <a:solidFill>
                  <a:srgbClr val="FF0000"/>
                </a:solidFill>
                <a:latin typeface="Cambria" pitchFamily="18" charset="0"/>
              </a:rPr>
              <a:t>ПОБЕДИТЕЛЬ ОТКРЫТОГО КОНКУРСА</a:t>
            </a:r>
          </a:p>
          <a:p>
            <a:pPr algn="ctr">
              <a:lnSpc>
                <a:spcPts val="3000"/>
              </a:lnSpc>
            </a:pPr>
            <a:r>
              <a:rPr lang="ru-RU" sz="3000" dirty="0" smtClean="0">
                <a:solidFill>
                  <a:srgbClr val="000066"/>
                </a:solidFill>
                <a:latin typeface="Cambria" pitchFamily="18" charset="0"/>
              </a:rPr>
              <a:t>по отбору </a:t>
            </a:r>
            <a:r>
              <a:rPr lang="ru-RU" sz="3000" dirty="0" smtClean="0">
                <a:solidFill>
                  <a:srgbClr val="FF3300"/>
                </a:solidFill>
                <a:latin typeface="Cambria" pitchFamily="18" charset="0"/>
              </a:rPr>
              <a:t>программ развития инновационной инфраструктуры</a:t>
            </a:r>
            <a:r>
              <a:rPr lang="ru-RU" sz="3000" dirty="0" smtClean="0">
                <a:latin typeface="Cambria" pitchFamily="18" charset="0"/>
              </a:rPr>
              <a:t> </a:t>
            </a:r>
            <a:r>
              <a:rPr lang="ru-RU" sz="3000" dirty="0" smtClean="0">
                <a:solidFill>
                  <a:srgbClr val="003366"/>
                </a:solidFill>
                <a:latin typeface="Cambria" pitchFamily="18" charset="0"/>
              </a:rPr>
              <a:t>федеральных</a:t>
            </a:r>
            <a:r>
              <a:rPr lang="ru-RU" sz="3000" dirty="0" smtClean="0">
                <a:solidFill>
                  <a:srgbClr val="000099"/>
                </a:solidFill>
                <a:latin typeface="Cambria" pitchFamily="18" charset="0"/>
              </a:rPr>
              <a:t> </a:t>
            </a:r>
            <a:r>
              <a:rPr lang="ru-RU" sz="3000" dirty="0" smtClean="0">
                <a:solidFill>
                  <a:srgbClr val="000066"/>
                </a:solidFill>
                <a:latin typeface="Cambria" pitchFamily="18" charset="0"/>
              </a:rPr>
              <a:t>образовательных учреждений высшего профессионального образования (2010 г.)</a:t>
            </a:r>
            <a:endParaRPr lang="ru-RU" sz="3000" dirty="0">
              <a:solidFill>
                <a:srgbClr val="000066"/>
              </a:solidFill>
              <a:latin typeface="Cambria" pitchFamily="18" charset="0"/>
            </a:endParaRPr>
          </a:p>
        </p:txBody>
      </p:sp>
      <p:sp>
        <p:nvSpPr>
          <p:cNvPr id="6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12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4" descr="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0"/>
            <a:ext cx="3527425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0" y="1916832"/>
            <a:ext cx="9144000" cy="3888244"/>
          </a:xfrm>
          <a:prstGeom prst="rect">
            <a:avLst/>
          </a:prstGeom>
          <a:ln w="9525">
            <a:solidFill>
              <a:srgbClr val="002060"/>
            </a:solidFill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3200" b="1" dirty="0">
                <a:solidFill>
                  <a:srgbClr val="FF0000"/>
                </a:solidFill>
                <a:latin typeface="Cambria" pitchFamily="18" charset="0"/>
              </a:rPr>
              <a:t>ОБЛАДАТЕЛЬ </a:t>
            </a:r>
            <a:r>
              <a:rPr lang="ru-RU" sz="3200" b="1" dirty="0" smtClean="0">
                <a:solidFill>
                  <a:srgbClr val="FF0000"/>
                </a:solidFill>
                <a:latin typeface="Cambria" pitchFamily="18" charset="0"/>
              </a:rPr>
              <a:t>ГРАНТА ЕВРОПЕЙСКОЙ  ПРОГРАММЫ </a:t>
            </a:r>
            <a:r>
              <a:rPr lang="en-US" sz="3200" b="1" dirty="0" smtClean="0">
                <a:solidFill>
                  <a:srgbClr val="FF0000"/>
                </a:solidFill>
                <a:latin typeface="Cambria" pitchFamily="18" charset="0"/>
              </a:rPr>
              <a:t>TEMPUS IV</a:t>
            </a:r>
            <a:endParaRPr lang="ru-RU" sz="32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>
              <a:lnSpc>
                <a:spcPts val="3000"/>
              </a:lnSpc>
            </a:pPr>
            <a:endParaRPr lang="ru-RU" sz="32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3000" dirty="0" smtClean="0">
                <a:solidFill>
                  <a:srgbClr val="002060"/>
                </a:solidFill>
                <a:latin typeface="Cambria" pitchFamily="18" charset="0"/>
              </a:rPr>
              <a:t>в рамках проекта «Магистр инфраструктуры и эксплуатации высокоскоростного железнодорожного транспорта  в России и Украине» (</a:t>
            </a:r>
            <a:r>
              <a:rPr lang="ru-RU" sz="3000" dirty="0" smtClean="0">
                <a:solidFill>
                  <a:srgbClr val="FF0000"/>
                </a:solidFill>
                <a:latin typeface="Cambria" pitchFamily="18" charset="0"/>
              </a:rPr>
              <a:t>Франция,</a:t>
            </a:r>
            <a:r>
              <a:rPr lang="ru-RU" sz="3000" dirty="0" smtClean="0">
                <a:solidFill>
                  <a:srgbClr val="002060"/>
                </a:solidFill>
                <a:latin typeface="Cambria" pitchFamily="18" charset="0"/>
              </a:rPr>
              <a:t> Латвия, Польша, Украина)</a:t>
            </a:r>
            <a:endParaRPr lang="en-US" sz="30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3000" dirty="0" smtClean="0">
                <a:solidFill>
                  <a:srgbClr val="002060"/>
                </a:solidFill>
                <a:latin typeface="Cambria" pitchFamily="18" charset="0"/>
              </a:rPr>
              <a:t>(</a:t>
            </a:r>
            <a:r>
              <a:rPr lang="en-US" sz="3000" dirty="0" smtClean="0">
                <a:solidFill>
                  <a:srgbClr val="002060"/>
                </a:solidFill>
                <a:latin typeface="Cambria" pitchFamily="18" charset="0"/>
              </a:rPr>
              <a:t>2013 </a:t>
            </a:r>
            <a:r>
              <a:rPr lang="ru-RU" sz="3000" dirty="0" smtClean="0">
                <a:solidFill>
                  <a:srgbClr val="002060"/>
                </a:solidFill>
                <a:latin typeface="Cambria" pitchFamily="18" charset="0"/>
              </a:rPr>
              <a:t>г.)</a:t>
            </a:r>
          </a:p>
          <a:p>
            <a:pPr algn="ctr">
              <a:lnSpc>
                <a:spcPts val="2600"/>
              </a:lnSpc>
            </a:pPr>
            <a:endParaRPr lang="ru-RU" sz="30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6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13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55576" y="44624"/>
            <a:ext cx="8245475" cy="7920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endParaRPr lang="ru-RU" sz="2000" dirty="0" smtClean="0">
              <a:latin typeface="Verdana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dirty="0" smtClean="0">
                <a:latin typeface="Verdana" pitchFamily="34" charset="0"/>
                <a:cs typeface="Times New Roman" pitchFamily="18" charset="0"/>
              </a:rPr>
              <a:t>Проект «</a:t>
            </a:r>
            <a:r>
              <a:rPr lang="ru-RU" sz="2000" dirty="0" smtClean="0">
                <a:latin typeface="Verdana" pitchFamily="34" charset="0"/>
              </a:rPr>
              <a:t>TEMPUS» (октябрь 2012 г. – ноябрь 2015 г.)</a:t>
            </a:r>
            <a:endParaRPr lang="ru-RU" sz="2000" dirty="0" smtClean="0">
              <a:latin typeface="Verdana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dirty="0" smtClean="0">
                <a:latin typeface="Verdana" pitchFamily="34" charset="0"/>
                <a:cs typeface="Times New Roman" pitchFamily="18" charset="0"/>
              </a:rPr>
              <a:t> </a:t>
            </a:r>
            <a:endParaRPr lang="ru-RU" sz="2000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6940" y="1159584"/>
            <a:ext cx="7885540" cy="147732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С 2014 учебного года МИИТ и ПГУПС  при участии ведущих вузов Латвии, Польши и Украины реализуют  проект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</a:rPr>
              <a:t>подготовки магистров инфраструктуры и эксплуатации высокоскоростного железнодорожного транспорта</a:t>
            </a:r>
            <a:endParaRPr lang="ru-RU" dirty="0" smtClean="0">
              <a:solidFill>
                <a:srgbClr val="00206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3779912" y="2852936"/>
            <a:ext cx="1800200" cy="57606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71600" y="3585790"/>
            <a:ext cx="7885540" cy="92333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Повышение квалификации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Times New Roman" pitchFamily="18" charset="0"/>
              </a:rPr>
              <a:t>преподавателей  со 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стажировкой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Times New Roman" pitchFamily="18" charset="0"/>
              </a:rPr>
              <a:t> на строительстве  и эксплуатации ВСМ в Германии, Испании,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Франции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4798893"/>
            <a:ext cx="7885540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Times New Roman" pitchFamily="18" charset="0"/>
              </a:rPr>
              <a:t>Реализация 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 программ подготовки  специалистов в сфере ВСМ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Times New Roman" pitchFamily="18" charset="0"/>
              </a:rPr>
              <a:t> в соответствии 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с потребностями РФ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5734997"/>
            <a:ext cx="7885540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Times New Roman" pitchFamily="18" charset="0"/>
              </a:rPr>
              <a:t>Ежегодная  подготовка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60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Times New Roman" pitchFamily="18" charset="0"/>
              </a:rPr>
              <a:t>магистров ВСМ для России и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40 –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  <a:cs typeface="Times New Roman" pitchFamily="18" charset="0"/>
              </a:rPr>
              <a:t>для Украины</a:t>
            </a:r>
          </a:p>
        </p:txBody>
      </p:sp>
      <p:sp>
        <p:nvSpPr>
          <p:cNvPr id="13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14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964629" y="1596156"/>
            <a:ext cx="8143875" cy="4929188"/>
          </a:xfrm>
          <a:prstGeom prst="roundRect">
            <a:avLst/>
          </a:prstGeom>
        </p:spPr>
        <p:style>
          <a:lnRef idx="1">
            <a:schemeClr val="accent5"/>
          </a:lnRef>
          <a:fillRef idx="1002">
            <a:schemeClr val="dk2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2166515" y="2235100"/>
            <a:ext cx="5357813" cy="3786188"/>
          </a:xfrm>
          <a:prstGeom prst="ellipse">
            <a:avLst/>
          </a:prstGeom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1001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19651" y="2996952"/>
            <a:ext cx="1928813" cy="1143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b="1" dirty="0" smtClean="0"/>
          </a:p>
          <a:p>
            <a:pPr algn="ctr">
              <a:defRPr/>
            </a:pPr>
            <a:endParaRPr lang="ru-RU" b="1" dirty="0" smtClean="0"/>
          </a:p>
          <a:p>
            <a:pPr algn="ctr">
              <a:defRPr/>
            </a:pPr>
            <a:r>
              <a:rPr lang="en-US" b="1" dirty="0" smtClean="0">
                <a:solidFill>
                  <a:srgbClr val="002060"/>
                </a:solidFill>
              </a:rPr>
              <a:t>ENPC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71600" y="2708920"/>
            <a:ext cx="2664296" cy="31683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/>
              <a:t>МИИТ</a:t>
            </a:r>
          </a:p>
          <a:p>
            <a:pPr algn="ctr">
              <a:defRPr/>
            </a:pPr>
            <a:endParaRPr lang="ru-RU" sz="16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ru-RU" sz="16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ru-RU" sz="1600" b="1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1400" b="1" dirty="0" smtClean="0">
                <a:solidFill>
                  <a:srgbClr val="FF3300"/>
                </a:solidFill>
                <a:latin typeface="Verdana" pitchFamily="34" charset="0"/>
              </a:rPr>
              <a:t>Кафедра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1400" b="1" dirty="0" smtClean="0">
                <a:solidFill>
                  <a:srgbClr val="FF3300"/>
                </a:solidFill>
                <a:latin typeface="Verdana" pitchFamily="34" charset="0"/>
              </a:rPr>
              <a:t>«Высокоскоростные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1400" dirty="0" smtClean="0">
                <a:solidFill>
                  <a:srgbClr val="FF3300"/>
                </a:solidFill>
                <a:latin typeface="Verdana" pitchFamily="34" charset="0"/>
              </a:rPr>
              <a:t>транспортные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1400" dirty="0" smtClean="0">
                <a:solidFill>
                  <a:srgbClr val="FF3300"/>
                </a:solidFill>
                <a:latin typeface="Verdana" pitchFamily="34" charset="0"/>
              </a:rPr>
              <a:t>с</a:t>
            </a:r>
            <a:r>
              <a:rPr lang="ru-RU" sz="1400" b="1" dirty="0" smtClean="0">
                <a:solidFill>
                  <a:srgbClr val="FF3300"/>
                </a:solidFill>
                <a:latin typeface="Verdana" pitchFamily="34" charset="0"/>
              </a:rPr>
              <a:t>истемы»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47643" y="1268760"/>
            <a:ext cx="1928813" cy="1143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b="1" dirty="0"/>
          </a:p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</a:rPr>
              <a:t>    </a:t>
            </a:r>
            <a:r>
              <a:rPr lang="en-US" b="1" dirty="0" smtClean="0">
                <a:solidFill>
                  <a:srgbClr val="002060"/>
                </a:solidFill>
              </a:rPr>
              <a:t>SNCF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91660" y="4662264"/>
            <a:ext cx="1928812" cy="1143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b="1" dirty="0"/>
          </a:p>
          <a:p>
            <a:pPr algn="ctr">
              <a:defRPr/>
            </a:pPr>
            <a:r>
              <a:rPr lang="en-US" b="1" dirty="0">
                <a:solidFill>
                  <a:srgbClr val="002060"/>
                </a:solidFill>
              </a:rPr>
              <a:t>CNAM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225" name="TextBox 13"/>
          <p:cNvSpPr txBox="1">
            <a:spLocks noChangeArrowheads="1"/>
          </p:cNvSpPr>
          <p:nvPr/>
        </p:nvSpPr>
        <p:spPr bwMode="auto">
          <a:xfrm>
            <a:off x="3851920" y="2653169"/>
            <a:ext cx="2304256" cy="236988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Verdana" pitchFamily="34" charset="0"/>
              </a:rPr>
              <a:t>АНО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Verdana" pitchFamily="34" charset="0"/>
              </a:rPr>
              <a:t>МЦВТС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Место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Verdana" pitchFamily="34" charset="0"/>
              </a:rPr>
              <a:t>б</a:t>
            </a:r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азирования: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Россия, Москва,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МИИТ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87004" y="1277888"/>
            <a:ext cx="2360860" cy="1143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ОАО «РЖД»</a:t>
            </a:r>
          </a:p>
        </p:txBody>
      </p:sp>
      <p:sp>
        <p:nvSpPr>
          <p:cNvPr id="21" name="AutoShape 65"/>
          <p:cNvSpPr>
            <a:spLocks noChangeArrowheads="1"/>
          </p:cNvSpPr>
          <p:nvPr/>
        </p:nvSpPr>
        <p:spPr bwMode="gray">
          <a:xfrm rot="14282065">
            <a:off x="6458326" y="4458594"/>
            <a:ext cx="691845" cy="247291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65"/>
          <p:cNvSpPr>
            <a:spLocks noChangeArrowheads="1"/>
          </p:cNvSpPr>
          <p:nvPr/>
        </p:nvSpPr>
        <p:spPr bwMode="gray">
          <a:xfrm>
            <a:off x="2874762" y="2924944"/>
            <a:ext cx="905150" cy="332906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65"/>
          <p:cNvSpPr>
            <a:spLocks noChangeArrowheads="1"/>
          </p:cNvSpPr>
          <p:nvPr/>
        </p:nvSpPr>
        <p:spPr bwMode="gray">
          <a:xfrm rot="10800000">
            <a:off x="6228110" y="3573016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utoShape 65"/>
          <p:cNvSpPr>
            <a:spLocks noChangeArrowheads="1"/>
          </p:cNvSpPr>
          <p:nvPr/>
        </p:nvSpPr>
        <p:spPr bwMode="gray">
          <a:xfrm rot="2535404">
            <a:off x="3137546" y="2073631"/>
            <a:ext cx="792163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65"/>
          <p:cNvSpPr>
            <a:spLocks noChangeArrowheads="1"/>
          </p:cNvSpPr>
          <p:nvPr/>
        </p:nvSpPr>
        <p:spPr bwMode="gray">
          <a:xfrm rot="7889766">
            <a:off x="6181549" y="2028060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37" name="Picture 7" descr="D:\Рисунки и фотографии\КЛИПАРТЫ\Логотип РЖД (вектор)\rjd-logo.png"/>
          <p:cNvPicPr>
            <a:picLocks noChangeAspect="1" noChangeArrowheads="1"/>
          </p:cNvPicPr>
          <p:nvPr/>
        </p:nvPicPr>
        <p:blipFill>
          <a:blip r:embed="rId2" cstate="print"/>
          <a:srcRect t="-37367" r="61642"/>
          <a:stretch>
            <a:fillRect/>
          </a:stretch>
        </p:blipFill>
        <p:spPr bwMode="auto">
          <a:xfrm>
            <a:off x="1628229" y="1161629"/>
            <a:ext cx="1071563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9" name="Picture 2" descr="D:\RABOTA\МИИТ\2013.03.14_ЗАРЕЧКИН. Высокоскоростной транспорт\14-03-2013_09-52-04\logo_SNC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721" y="1377082"/>
            <a:ext cx="9286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0" name="Picture 3" descr="D:\RABOTA\МИИТ\2013.03.14_ЗАРЕЧКИН. Высокоскоростной транспорт\14-03-2013_09-52-04\header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7617" y="3140968"/>
            <a:ext cx="6127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1" name="Picture 4" descr="D:\RABOTA\МИИТ\2013.03.14_ЗАРЕЧКИН. Высокоскоростной транспорт\14-03-2013_09-52-04\logo_cn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05402" y="4828579"/>
            <a:ext cx="1643062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 descr="C:\Documents and Settings\Иван Александрович\Рабочий стол\МИИТ_логотип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29941" y="2912939"/>
            <a:ext cx="12858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AutoShape 65"/>
          <p:cNvSpPr>
            <a:spLocks noChangeArrowheads="1"/>
          </p:cNvSpPr>
          <p:nvPr/>
        </p:nvSpPr>
        <p:spPr bwMode="gray">
          <a:xfrm rot="9022154">
            <a:off x="2923198" y="3613995"/>
            <a:ext cx="1132233" cy="350090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39552" y="44624"/>
            <a:ext cx="8532440" cy="1008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>
                <a:latin typeface="Verdana" pitchFamily="34" charset="0"/>
              </a:rPr>
              <a:t>Международный центр высокоскоростных железнодорожных и скоростных транспортных систем (МЦВТС)</a:t>
            </a:r>
            <a:endParaRPr lang="ru-RU" sz="2000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8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15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67544" y="836712"/>
            <a:ext cx="83529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80"/>
              </a:lnSpc>
            </a:pPr>
            <a:endParaRPr lang="ru-RU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Французские железные дороги (</a:t>
            </a:r>
            <a:r>
              <a:rPr lang="en-US" dirty="0" smtClean="0">
                <a:solidFill>
                  <a:srgbClr val="C00000"/>
                </a:solidFill>
                <a:latin typeface="Verdana" pitchFamily="34" charset="0"/>
              </a:rPr>
              <a:t>SNCF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)</a:t>
            </a:r>
            <a:endParaRPr lang="en-US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80"/>
              </a:lnSpc>
            </a:pPr>
            <a:endParaRPr lang="ru-RU" sz="2000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4624"/>
            <a:ext cx="8244408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/>
              <a:t> </a:t>
            </a:r>
            <a:r>
              <a:rPr lang="ru-RU" sz="2000" dirty="0" smtClean="0">
                <a:latin typeface="Verdana" pitchFamily="34" charset="0"/>
              </a:rPr>
              <a:t>ФРАНЦУЗСКИЕ СТРАТЕГИЧЕСКИЕ ПАРТНЁРЫ МИИТ </a:t>
            </a:r>
            <a:endParaRPr lang="ru-RU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7544" y="1268760"/>
            <a:ext cx="83529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8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Национальная консерватория искусств и ремёсел (</a:t>
            </a:r>
            <a:r>
              <a:rPr lang="en-US" dirty="0" smtClean="0">
                <a:solidFill>
                  <a:srgbClr val="A50021"/>
                </a:solidFill>
                <a:latin typeface="Verdana" pitchFamily="34" charset="0"/>
              </a:rPr>
              <a:t>Le Cham</a:t>
            </a:r>
            <a:r>
              <a:rPr lang="en-US" dirty="0" smtClean="0">
                <a:solidFill>
                  <a:srgbClr val="002060"/>
                </a:solidFill>
                <a:latin typeface="Verdana" pitchFamily="34" charset="0"/>
              </a:rPr>
              <a:t>)</a:t>
            </a:r>
            <a:endParaRPr lang="ru-RU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1772816"/>
            <a:ext cx="83529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8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Национальная школа мостов и дорог (</a:t>
            </a:r>
            <a:r>
              <a:rPr lang="en-US" dirty="0" smtClean="0">
                <a:solidFill>
                  <a:srgbClr val="990000"/>
                </a:solidFill>
                <a:latin typeface="Verdana" pitchFamily="34" charset="0"/>
              </a:rPr>
              <a:t>ENPC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)</a:t>
            </a:r>
            <a:endParaRPr lang="en-US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8" name="Блок-схема: объединение 17"/>
          <p:cNvSpPr/>
          <p:nvPr/>
        </p:nvSpPr>
        <p:spPr>
          <a:xfrm>
            <a:off x="3563888" y="2348880"/>
            <a:ext cx="1440160" cy="432048"/>
          </a:xfrm>
          <a:prstGeom prst="flowChartMerg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2852936"/>
            <a:ext cx="856895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Повышение квалификации руководителей и специалистов 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ОАО «РЖД» на базе </a:t>
            </a:r>
            <a:r>
              <a:rPr lang="en-US" dirty="0" smtClean="0">
                <a:solidFill>
                  <a:srgbClr val="002060"/>
                </a:solidFill>
                <a:latin typeface="Verdana" pitchFamily="34" charset="0"/>
              </a:rPr>
              <a:t>SNCF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4437112"/>
            <a:ext cx="8568952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Совместная разработка магистерских программ (строительство железных дорог; путь и путевое хозяйство; подъёмные сооружения, логистика)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5661248"/>
            <a:ext cx="8568952" cy="10081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Обмен студентами, преподавателями, специалистами для  прохождения стажировок на железнодорожных предприятиях Франции и России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3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16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3717032"/>
            <a:ext cx="856895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rgbClr val="002060"/>
                </a:solidFill>
                <a:latin typeface="Verdana" pitchFamily="34" charset="0"/>
              </a:rPr>
              <a:t>Стажировка слушателей Высшей школы Дирекции инфраструктуры </a:t>
            </a:r>
            <a:r>
              <a:rPr lang="en-US" sz="1700" dirty="0">
                <a:solidFill>
                  <a:srgbClr val="002060"/>
                </a:solidFill>
                <a:latin typeface="Verdana" pitchFamily="34" charset="0"/>
              </a:rPr>
              <a:t>SNCF (ESCI</a:t>
            </a:r>
            <a:r>
              <a:rPr lang="en-US" sz="1700" dirty="0" smtClean="0">
                <a:solidFill>
                  <a:srgbClr val="002060"/>
                </a:solidFill>
                <a:latin typeface="Verdana" pitchFamily="34" charset="0"/>
              </a:rPr>
              <a:t>)</a:t>
            </a:r>
            <a:r>
              <a:rPr lang="ru-RU" sz="1700" dirty="0" smtClean="0">
                <a:solidFill>
                  <a:srgbClr val="002060"/>
                </a:solidFill>
                <a:latin typeface="Verdana" pitchFamily="34" charset="0"/>
              </a:rPr>
              <a:t> в МИИТ и  на объектах ОАО «РЖД»</a:t>
            </a:r>
            <a:endParaRPr lang="ru-RU" sz="1700" dirty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11560" y="0"/>
            <a:ext cx="853244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>
                <a:latin typeface="Verdana" pitchFamily="34" charset="0"/>
                <a:cs typeface="Times New Roman" pitchFamily="18" charset="0"/>
              </a:rPr>
              <a:t>ВУЗЫ ЖЕЛЕЗНОДОРОЖНОГО ТРАНСПОРТА</a:t>
            </a:r>
            <a:endParaRPr lang="ru-RU" sz="2000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620688"/>
            <a:ext cx="273630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Дальневосточный государственный университет путей сообщения </a:t>
            </a:r>
          </a:p>
          <a:p>
            <a:pPr algn="ctr"/>
            <a:endParaRPr lang="ru-RU" sz="14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7504" y="1268760"/>
            <a:ext cx="2736304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Иркутский государственный университет путей сообщения 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7504" y="1916832"/>
            <a:ext cx="273630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Московский государственный университет путей сообщения </a:t>
            </a:r>
          </a:p>
          <a:p>
            <a:pPr algn="ctr"/>
            <a:endParaRPr lang="ru-RU" sz="14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504" y="2564904"/>
            <a:ext cx="2736304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FF00"/>
                </a:solidFill>
                <a:latin typeface="Verdana" pitchFamily="34" charset="0"/>
              </a:rPr>
              <a:t>  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Омский государственный университет путей сообщения </a:t>
            </a:r>
          </a:p>
          <a:p>
            <a:pPr algn="ctr"/>
            <a:endParaRPr lang="ru-RU" sz="14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07504" y="3212976"/>
            <a:ext cx="273630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Петербургский государственный университет путей сообщения </a:t>
            </a:r>
          </a:p>
          <a:p>
            <a:pPr algn="ctr"/>
            <a:endParaRPr lang="ru-RU" sz="14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7504" y="3861048"/>
            <a:ext cx="2736304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Ростовский государственный университет путей сообщения </a:t>
            </a:r>
          </a:p>
          <a:p>
            <a:pPr algn="ctr"/>
            <a:endParaRPr lang="ru-RU" sz="14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7504" y="4509120"/>
            <a:ext cx="273630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Самарский государственный университет путей сообщения </a:t>
            </a:r>
          </a:p>
          <a:p>
            <a:pPr algn="ctr"/>
            <a:endParaRPr lang="ru-RU" sz="14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9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-27384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2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07504" y="5805264"/>
            <a:ext cx="2736304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420"/>
              </a:lnSpc>
            </a:pPr>
            <a:endParaRPr lang="ru-RU" sz="1400" dirty="0" smtClean="0">
              <a:solidFill>
                <a:srgbClr val="FFFF00"/>
              </a:solidFill>
              <a:latin typeface="Verdana" pitchFamily="34" charset="0"/>
            </a:endParaRPr>
          </a:p>
          <a:p>
            <a:pPr algn="ctr">
              <a:lnSpc>
                <a:spcPts val="1120"/>
              </a:lnSpc>
            </a:pPr>
            <a:endParaRPr lang="ru-RU" sz="1400" dirty="0" smtClean="0">
              <a:solidFill>
                <a:srgbClr val="FFFF00"/>
              </a:solidFill>
              <a:latin typeface="Verdana" pitchFamily="34" charset="0"/>
            </a:endParaRP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Уральский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государственный университет путей сообщения </a:t>
            </a:r>
          </a:p>
          <a:p>
            <a:pPr algn="ctr"/>
            <a:endParaRPr lang="ru-RU" sz="14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504" y="5157192"/>
            <a:ext cx="2736304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Сибирский</a:t>
            </a:r>
          </a:p>
          <a:p>
            <a:pPr algn="ctr">
              <a:lnSpc>
                <a:spcPts val="1120"/>
              </a:lnSpc>
            </a:pPr>
            <a:r>
              <a:rPr lang="ru-RU" sz="1400" dirty="0" smtClean="0">
                <a:solidFill>
                  <a:srgbClr val="002060"/>
                </a:solidFill>
                <a:latin typeface="Verdana" pitchFamily="34" charset="0"/>
              </a:rPr>
              <a:t>государственный университет путей сообщения </a:t>
            </a:r>
          </a:p>
          <a:p>
            <a:pPr algn="ctr"/>
            <a:endParaRPr lang="ru-RU" sz="14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3" name="Правая фигурная скобка 42"/>
          <p:cNvSpPr/>
          <p:nvPr/>
        </p:nvSpPr>
        <p:spPr>
          <a:xfrm>
            <a:off x="2915816" y="980728"/>
            <a:ext cx="432048" cy="5256584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Блок-схема: несколько документов 44"/>
          <p:cNvSpPr/>
          <p:nvPr/>
        </p:nvSpPr>
        <p:spPr>
          <a:xfrm>
            <a:off x="3419872" y="1340768"/>
            <a:ext cx="2592288" cy="4176464"/>
          </a:xfrm>
          <a:prstGeom prst="flowChartMultidocumen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Verdana" pitchFamily="34" charset="0"/>
              </a:rPr>
              <a:t>8</a:t>
            </a:r>
          </a:p>
          <a:p>
            <a:pPr algn="ctr"/>
            <a:r>
              <a:rPr lang="ru-RU" dirty="0" smtClean="0">
                <a:latin typeface="Verdana" pitchFamily="34" charset="0"/>
              </a:rPr>
              <a:t>ФЕДЕРАЛЬНЫХ</a:t>
            </a:r>
            <a:br>
              <a:rPr lang="ru-RU" dirty="0" smtClean="0">
                <a:latin typeface="Verdana" pitchFamily="34" charset="0"/>
              </a:rPr>
            </a:br>
            <a:r>
              <a:rPr lang="ru-RU" dirty="0" smtClean="0">
                <a:latin typeface="Verdana" pitchFamily="34" charset="0"/>
              </a:rPr>
              <a:t>ОКРУГОВ</a:t>
            </a:r>
          </a:p>
          <a:p>
            <a:pPr algn="ctr"/>
            <a:endParaRPr lang="ru-RU" dirty="0" smtClean="0">
              <a:latin typeface="Verdana" pitchFamily="34" charset="0"/>
            </a:endParaRPr>
          </a:p>
          <a:p>
            <a:pPr algn="ctr"/>
            <a:r>
              <a:rPr lang="ru-RU" sz="2400" dirty="0" smtClean="0">
                <a:latin typeface="Verdana" pitchFamily="34" charset="0"/>
              </a:rPr>
              <a:t>36</a:t>
            </a:r>
          </a:p>
          <a:p>
            <a:pPr algn="ctr"/>
            <a:r>
              <a:rPr lang="ru-RU" dirty="0" smtClean="0">
                <a:latin typeface="Verdana" pitchFamily="34" charset="0"/>
              </a:rPr>
              <a:t>СУБЪЕКТОВ</a:t>
            </a:r>
          </a:p>
          <a:p>
            <a:pPr algn="ctr"/>
            <a:r>
              <a:rPr lang="ru-RU" dirty="0" smtClean="0">
                <a:latin typeface="Verdana" pitchFamily="34" charset="0"/>
              </a:rPr>
              <a:t>РФ 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50" name="Равнобедренный треугольник 49"/>
          <p:cNvSpPr/>
          <p:nvPr/>
        </p:nvSpPr>
        <p:spPr>
          <a:xfrm rot="5400000">
            <a:off x="5697832" y="3239272"/>
            <a:ext cx="1060704" cy="288032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444208" y="620688"/>
            <a:ext cx="2627784" cy="5976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Сеть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учебных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заведений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железно-дорожного транспорта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практически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полностью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покрывает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территорию государства,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охваченную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железными</a:t>
            </a:r>
          </a:p>
          <a:p>
            <a:pPr algn="ctr">
              <a:lnSpc>
                <a:spcPts val="3200"/>
              </a:lnSpc>
            </a:pP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 дорогами  </a:t>
            </a:r>
            <a:endParaRPr lang="ru-RU" sz="2000" dirty="0">
              <a:solidFill>
                <a:srgbClr val="A5002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0"/>
          <p:cNvGrpSpPr>
            <a:grpSpLocks/>
          </p:cNvGrpSpPr>
          <p:nvPr/>
        </p:nvGrpSpPr>
        <p:grpSpPr bwMode="auto">
          <a:xfrm>
            <a:off x="104867" y="620688"/>
            <a:ext cx="8856987" cy="6048673"/>
            <a:chOff x="-155192" y="471804"/>
            <a:chExt cx="8792238" cy="6929517"/>
          </a:xfrm>
        </p:grpSpPr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404444" y="2616654"/>
              <a:ext cx="1947064" cy="2062357"/>
            </a:xfrm>
            <a:prstGeom prst="donut">
              <a:avLst/>
            </a:prstGeom>
            <a:solidFill>
              <a:srgbClr val="FF0000"/>
            </a:solidFill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>
              <a:off x="4422247" y="471804"/>
              <a:ext cx="4213789" cy="1923064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2060"/>
              </a:solidFill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ts val="248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ПОДГОТОВКА СПЕЦИАЛИСТОВ:</a:t>
              </a:r>
            </a:p>
            <a:p>
              <a:pPr>
                <a:lnSpc>
                  <a:spcPts val="180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    ВПО – по </a:t>
              </a:r>
              <a:r>
                <a:rPr lang="ru-RU" sz="1600" dirty="0" smtClean="0">
                  <a:solidFill>
                    <a:srgbClr val="CC6600"/>
                  </a:solidFill>
                  <a:latin typeface="Verdana" pitchFamily="34" charset="0"/>
                  <a:cs typeface="Arial" pitchFamily="34" charset="0"/>
                </a:rPr>
                <a:t>62 </a:t>
              </a: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специальностям </a:t>
              </a:r>
            </a:p>
            <a:p>
              <a:pPr>
                <a:lnSpc>
                  <a:spcPts val="152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    и направлениям</a:t>
              </a:r>
            </a:p>
            <a:p>
              <a:pPr>
                <a:lnSpc>
                  <a:spcPts val="232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    СПО – по </a:t>
              </a:r>
              <a:r>
                <a:rPr lang="ru-RU" sz="1600" dirty="0" smtClean="0">
                  <a:solidFill>
                    <a:srgbClr val="CC3300"/>
                  </a:solidFill>
                  <a:latin typeface="Verdana" pitchFamily="34" charset="0"/>
                  <a:cs typeface="Arial" pitchFamily="34" charset="0"/>
                </a:rPr>
                <a:t>32 </a:t>
              </a: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специальностям</a:t>
              </a:r>
            </a:p>
            <a:p>
              <a:pPr>
                <a:lnSpc>
                  <a:spcPts val="232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     Кадры массовых профессий –</a:t>
              </a:r>
            </a:p>
            <a:p>
              <a:pPr>
                <a:lnSpc>
                  <a:spcPts val="152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     по </a:t>
              </a:r>
              <a:r>
                <a:rPr lang="ru-RU" sz="1600" dirty="0" smtClean="0">
                  <a:solidFill>
                    <a:srgbClr val="CC6600"/>
                  </a:solidFill>
                  <a:latin typeface="Verdana" pitchFamily="34" charset="0"/>
                  <a:cs typeface="Arial" pitchFamily="34" charset="0"/>
                </a:rPr>
                <a:t>134 </a:t>
              </a: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специальностям</a:t>
              </a:r>
              <a:endParaRPr lang="ru-RU" sz="1600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auto">
            <a:xfrm>
              <a:off x="-59821" y="471804"/>
              <a:ext cx="4406961" cy="131990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ts val="2080"/>
                </a:lnSpc>
                <a:defRPr/>
              </a:pPr>
              <a:endParaRPr lang="ru-RU" dirty="0" smtClean="0">
                <a:solidFill>
                  <a:srgbClr val="660033"/>
                </a:solidFill>
                <a:latin typeface="Verdana" pitchFamily="34" charset="0"/>
                <a:cs typeface="Arial" pitchFamily="34" charset="0"/>
              </a:endParaRPr>
            </a:p>
            <a:p>
              <a:pPr algn="ctr">
                <a:lnSpc>
                  <a:spcPts val="2080"/>
                </a:lnSpc>
                <a:defRPr/>
              </a:pPr>
              <a:r>
                <a:rPr lang="ru-RU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Общий контингент </a:t>
              </a:r>
            </a:p>
            <a:p>
              <a:pPr algn="ctr">
                <a:lnSpc>
                  <a:spcPts val="2080"/>
                </a:lnSpc>
                <a:defRPr/>
              </a:pPr>
              <a:r>
                <a:rPr lang="ru-RU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обучаемых</a:t>
              </a:r>
              <a:r>
                <a:rPr lang="ru-RU" sz="2400" dirty="0" smtClean="0">
                  <a:solidFill>
                    <a:srgbClr val="002060"/>
                  </a:solidFill>
                  <a:cs typeface="Arial" pitchFamily="34" charset="0"/>
                </a:rPr>
                <a:t> – </a:t>
              </a:r>
              <a:r>
                <a:rPr lang="ru-RU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более </a:t>
              </a:r>
              <a:r>
                <a:rPr lang="ru-RU" dirty="0" smtClean="0">
                  <a:solidFill>
                    <a:srgbClr val="CC3300"/>
                  </a:solidFill>
                  <a:latin typeface="Verdana" pitchFamily="34" charset="0"/>
                  <a:cs typeface="Arial" pitchFamily="34" charset="0"/>
                </a:rPr>
                <a:t>220 </a:t>
              </a:r>
              <a:r>
                <a:rPr lang="ru-RU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тыс.чел.</a:t>
              </a:r>
            </a:p>
            <a:p>
              <a:pPr algn="ctr">
                <a:lnSpc>
                  <a:spcPts val="2080"/>
                </a:lnSpc>
                <a:defRPr/>
              </a:pPr>
              <a:r>
                <a:rPr lang="ru-RU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Ежегодный выпуск – </a:t>
              </a:r>
            </a:p>
            <a:p>
              <a:pPr algn="ctr">
                <a:lnSpc>
                  <a:spcPts val="2080"/>
                </a:lnSpc>
                <a:defRPr/>
              </a:pPr>
              <a:r>
                <a:rPr lang="ru-RU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 около </a:t>
              </a:r>
              <a:r>
                <a:rPr lang="ru-RU" dirty="0" smtClean="0">
                  <a:solidFill>
                    <a:srgbClr val="CC0000"/>
                  </a:solidFill>
                  <a:latin typeface="Verdana" pitchFamily="34" charset="0"/>
                  <a:cs typeface="Arial" pitchFamily="34" charset="0"/>
                </a:rPr>
                <a:t>45 </a:t>
              </a:r>
              <a:r>
                <a:rPr lang="ru-RU" dirty="0" smtClean="0">
                  <a:solidFill>
                    <a:srgbClr val="002060"/>
                  </a:solidFill>
                  <a:latin typeface="Verdana" pitchFamily="34" charset="0"/>
                  <a:cs typeface="Arial" pitchFamily="34" charset="0"/>
                </a:rPr>
                <a:t>тыс.чел.</a:t>
              </a:r>
            </a:p>
            <a:p>
              <a:pPr algn="ctr">
                <a:defRPr/>
              </a:pPr>
              <a:endParaRPr lang="ru-RU" dirty="0">
                <a:solidFill>
                  <a:srgbClr val="00206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8" name="AutoShape 14"/>
            <p:cNvSpPr>
              <a:spLocks noChangeArrowheads="1"/>
            </p:cNvSpPr>
            <p:nvPr/>
          </p:nvSpPr>
          <p:spPr bwMode="auto">
            <a:xfrm>
              <a:off x="6995584" y="5338964"/>
              <a:ext cx="1641462" cy="156739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ru-RU" sz="2000" dirty="0" smtClean="0">
                <a:solidFill>
                  <a:srgbClr val="FF0000"/>
                </a:solidFill>
                <a:latin typeface="+mj-lt"/>
                <a:cs typeface="Arial" charset="0"/>
              </a:endParaRPr>
            </a:p>
            <a:p>
              <a:pPr algn="ctr">
                <a:lnSpc>
                  <a:spcPts val="152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Ежегодный </a:t>
              </a:r>
            </a:p>
            <a:p>
              <a:pPr algn="ctr">
                <a:lnSpc>
                  <a:spcPts val="152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объём</a:t>
              </a:r>
            </a:p>
            <a:p>
              <a:pPr algn="ctr">
                <a:lnSpc>
                  <a:spcPts val="152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НИОКР:  </a:t>
              </a:r>
            </a:p>
            <a:p>
              <a:pPr marL="457200" indent="-457200" algn="ctr">
                <a:lnSpc>
                  <a:spcPts val="1520"/>
                </a:lnSpc>
                <a:defRPr/>
              </a:pPr>
              <a:r>
                <a:rPr lang="ru-RU" sz="1600" dirty="0" smtClean="0">
                  <a:solidFill>
                    <a:srgbClr val="CC3300"/>
                  </a:solidFill>
                  <a:latin typeface="Verdana" pitchFamily="34" charset="0"/>
                  <a:cs typeface="Arial" charset="0"/>
                </a:rPr>
                <a:t>  </a:t>
              </a:r>
              <a:r>
                <a:rPr lang="ru-RU" sz="1600" dirty="0" smtClean="0">
                  <a:solidFill>
                    <a:srgbClr val="990000"/>
                  </a:solidFill>
                  <a:latin typeface="Verdana" pitchFamily="34" charset="0"/>
                  <a:cs typeface="Arial" charset="0"/>
                </a:rPr>
                <a:t>3-3,5</a:t>
              </a:r>
            </a:p>
            <a:p>
              <a:pPr marL="457200" indent="-457200" algn="ctr">
                <a:lnSpc>
                  <a:spcPts val="1520"/>
                </a:lnSpc>
                <a:defRPr/>
              </a:pP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млрд.</a:t>
              </a:r>
              <a:r>
                <a:rPr lang="ru-RU" sz="1600" dirty="0" smtClean="0">
                  <a:solidFill>
                    <a:srgbClr val="FF0000"/>
                  </a:solidFill>
                  <a:latin typeface="Verdana" pitchFamily="34" charset="0"/>
                  <a:cs typeface="Arial" charset="0"/>
                </a:rPr>
                <a:t> </a:t>
              </a: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руб</a:t>
              </a:r>
              <a:r>
                <a:rPr lang="ru-RU" sz="2000" dirty="0" smtClean="0">
                  <a:solidFill>
                    <a:srgbClr val="002060"/>
                  </a:solidFill>
                  <a:latin typeface="+mj-lt"/>
                  <a:cs typeface="Arial" charset="0"/>
                </a:rPr>
                <a:t>. </a:t>
              </a:r>
              <a:endParaRPr lang="ru-RU" sz="2000" dirty="0">
                <a:solidFill>
                  <a:srgbClr val="002060"/>
                </a:solidFill>
                <a:latin typeface="+mj-lt"/>
                <a:cs typeface="Arial" charset="0"/>
              </a:endParaRPr>
            </a:p>
            <a:p>
              <a:pPr marL="457200" indent="-457200" algn="ctr">
                <a:buAutoNum type="arabicPlain" startAt="4"/>
                <a:defRPr/>
              </a:pPr>
              <a:endParaRPr lang="ru-RU" sz="2000" dirty="0">
                <a:solidFill>
                  <a:srgbClr val="00007E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9" name="AutoShape 17"/>
            <p:cNvSpPr>
              <a:spLocks noChangeArrowheads="1"/>
            </p:cNvSpPr>
            <p:nvPr/>
          </p:nvSpPr>
          <p:spPr bwMode="auto">
            <a:xfrm>
              <a:off x="-152574" y="1956701"/>
              <a:ext cx="3108945" cy="131990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Контингент ППС –</a:t>
              </a:r>
            </a:p>
            <a:p>
              <a:pPr algn="ctr"/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более </a:t>
              </a:r>
              <a:r>
                <a:rPr lang="ru-RU" sz="1600" dirty="0" smtClean="0">
                  <a:solidFill>
                    <a:srgbClr val="A50021"/>
                  </a:solidFill>
                  <a:latin typeface="Verdana" pitchFamily="34" charset="0"/>
                  <a:cs typeface="Arial" charset="0"/>
                </a:rPr>
                <a:t>11 тыс. </a:t>
              </a: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чел.,</a:t>
              </a:r>
            </a:p>
            <a:p>
              <a:pPr algn="ctr"/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в том числе свыше </a:t>
              </a:r>
            </a:p>
            <a:p>
              <a:pPr algn="ctr"/>
              <a:r>
                <a:rPr lang="ru-RU" sz="1600" dirty="0" smtClean="0">
                  <a:solidFill>
                    <a:srgbClr val="A50021"/>
                  </a:solidFill>
                  <a:latin typeface="Verdana" pitchFamily="34" charset="0"/>
                  <a:cs typeface="Arial" charset="0"/>
                </a:rPr>
                <a:t>1,2 тыс. </a:t>
              </a:r>
              <a:r>
                <a:rPr lang="ru-RU" sz="1600" dirty="0" smtClean="0">
                  <a:solidFill>
                    <a:srgbClr val="002060"/>
                  </a:solidFill>
                  <a:latin typeface="Verdana" pitchFamily="34" charset="0"/>
                  <a:cs typeface="Arial" charset="0"/>
                </a:rPr>
                <a:t>докторов наук</a:t>
              </a:r>
              <a:endParaRPr lang="ru-RU" sz="1600" dirty="0">
                <a:solidFill>
                  <a:srgbClr val="002060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-119955" y="5091481"/>
              <a:ext cx="4145933" cy="1072425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ts val="1600"/>
                </a:lnSpc>
                <a:defRPr/>
              </a:pPr>
              <a:r>
                <a:rPr lang="ru-RU" sz="2000" dirty="0" smtClean="0">
                  <a:solidFill>
                    <a:srgbClr val="002060"/>
                  </a:solidFill>
                  <a:latin typeface="+mj-lt"/>
                </a:rPr>
                <a:t>Активное участие в Государственных </a:t>
              </a:r>
            </a:p>
            <a:p>
              <a:pPr algn="ctr">
                <a:lnSpc>
                  <a:spcPts val="1600"/>
                </a:lnSpc>
                <a:defRPr/>
              </a:pPr>
              <a:r>
                <a:rPr lang="ru-RU" sz="2000" dirty="0" smtClean="0">
                  <a:solidFill>
                    <a:srgbClr val="002060"/>
                  </a:solidFill>
                  <a:latin typeface="+mj-lt"/>
                </a:rPr>
                <a:t>и  Федеральных целевых</a:t>
              </a:r>
            </a:p>
            <a:p>
              <a:pPr algn="ctr">
                <a:lnSpc>
                  <a:spcPts val="1600"/>
                </a:lnSpc>
                <a:defRPr/>
              </a:pPr>
              <a:r>
                <a:rPr lang="ru-RU" sz="2000" dirty="0" smtClean="0">
                  <a:solidFill>
                    <a:srgbClr val="002060"/>
                  </a:solidFill>
                  <a:latin typeface="+mj-lt"/>
                </a:rPr>
                <a:t>программах, крупных  федеральных</a:t>
              </a:r>
            </a:p>
            <a:p>
              <a:pPr algn="ctr">
                <a:lnSpc>
                  <a:spcPts val="1600"/>
                </a:lnSpc>
                <a:defRPr/>
              </a:pPr>
              <a:r>
                <a:rPr lang="ru-RU" sz="2000" dirty="0" smtClean="0">
                  <a:solidFill>
                    <a:srgbClr val="002060"/>
                  </a:solidFill>
                  <a:latin typeface="+mj-lt"/>
                </a:rPr>
                <a:t>проектах в сфере транспорта  </a:t>
              </a:r>
              <a:endParaRPr lang="ru-RU" sz="20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3707432" y="2864137"/>
              <a:ext cx="1429632" cy="155016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indent="-4572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 smtClean="0">
                  <a:solidFill>
                    <a:schemeClr val="tx1"/>
                  </a:solidFill>
                  <a:latin typeface="Verdana" pitchFamily="34" charset="0"/>
                </a:rPr>
                <a:t>9</a:t>
              </a:r>
            </a:p>
            <a:p>
              <a:pPr marL="457200" indent="-4572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 smtClean="0">
                <a:solidFill>
                  <a:schemeClr val="tx1"/>
                </a:solidFill>
                <a:latin typeface="Verdana" pitchFamily="34" charset="0"/>
              </a:endParaRPr>
            </a:p>
            <a:p>
              <a:pPr marL="457200" indent="-4572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700" dirty="0" smtClean="0">
                  <a:solidFill>
                    <a:schemeClr val="tx1"/>
                  </a:solidFill>
                  <a:latin typeface="Verdana" pitchFamily="34" charset="0"/>
                </a:rPr>
                <a:t>ВУЗОВ </a:t>
              </a:r>
            </a:p>
          </p:txBody>
        </p:sp>
        <p:sp>
          <p:nvSpPr>
            <p:cNvPr id="24" name="Стрелка вверх 23"/>
            <p:cNvSpPr/>
            <p:nvPr/>
          </p:nvSpPr>
          <p:spPr>
            <a:xfrm rot="1994366">
              <a:off x="5015365" y="2389614"/>
              <a:ext cx="468164" cy="551807"/>
            </a:xfrm>
            <a:prstGeom prst="upArrow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5" name="Стрелка вверх 24"/>
            <p:cNvSpPr/>
            <p:nvPr/>
          </p:nvSpPr>
          <p:spPr>
            <a:xfrm>
              <a:off x="3707432" y="1874206"/>
              <a:ext cx="428890" cy="742448"/>
            </a:xfrm>
            <a:prstGeom prst="upArrow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6" name="Стрелка вверх 25"/>
            <p:cNvSpPr/>
            <p:nvPr/>
          </p:nvSpPr>
          <p:spPr>
            <a:xfrm rot="17970054" flipV="1">
              <a:off x="5708045" y="3451701"/>
              <a:ext cx="547437" cy="1286116"/>
            </a:xfrm>
            <a:prstGeom prst="upArrow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7" name="Стрелка вверх 26"/>
            <p:cNvSpPr/>
            <p:nvPr/>
          </p:nvSpPr>
          <p:spPr>
            <a:xfrm rot="1977015" flipV="1">
              <a:off x="3100194" y="4331088"/>
              <a:ext cx="468164" cy="749948"/>
            </a:xfrm>
            <a:prstGeom prst="upArrow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8" name="Стрелка вверх 27"/>
            <p:cNvSpPr/>
            <p:nvPr/>
          </p:nvSpPr>
          <p:spPr>
            <a:xfrm rot="17615399" flipH="1" flipV="1">
              <a:off x="5680974" y="4135456"/>
              <a:ext cx="564283" cy="2195717"/>
            </a:xfrm>
            <a:prstGeom prst="upArrow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9" name="Стрелка вверх 28"/>
            <p:cNvSpPr/>
            <p:nvPr/>
          </p:nvSpPr>
          <p:spPr>
            <a:xfrm rot="8059697" flipV="1">
              <a:off x="3003360" y="2596889"/>
              <a:ext cx="550363" cy="533417"/>
            </a:xfrm>
            <a:prstGeom prst="upArrow">
              <a:avLst/>
            </a:prstGeom>
            <a:solidFill>
              <a:srgbClr val="FF0000"/>
            </a:solidFill>
            <a:ln w="19050">
              <a:solidFill>
                <a:schemeClr val="bg1"/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-155192" y="6163907"/>
              <a:ext cx="4181169" cy="1237414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ts val="2000"/>
                </a:lnSpc>
                <a:defRPr/>
              </a:pPr>
              <a:r>
                <a:rPr lang="ru-RU" sz="2000" dirty="0" smtClean="0">
                  <a:solidFill>
                    <a:srgbClr val="002060"/>
                  </a:solidFill>
                  <a:latin typeface="+mj-lt"/>
                </a:rPr>
                <a:t>Победы в Федеральных конкурсах</a:t>
              </a:r>
            </a:p>
            <a:p>
              <a:pPr algn="ctr">
                <a:lnSpc>
                  <a:spcPts val="2000"/>
                </a:lnSpc>
                <a:defRPr/>
              </a:pPr>
              <a:r>
                <a:rPr lang="ru-RU" sz="2000" dirty="0" smtClean="0">
                  <a:solidFill>
                    <a:srgbClr val="002060"/>
                  </a:solidFill>
                  <a:latin typeface="+mj-lt"/>
                </a:rPr>
                <a:t>инновационных вузов:</a:t>
              </a:r>
            </a:p>
            <a:p>
              <a:pPr algn="ctr">
                <a:lnSpc>
                  <a:spcPts val="2000"/>
                </a:lnSpc>
                <a:defRPr/>
              </a:pPr>
              <a:r>
                <a:rPr lang="ru-RU" sz="2000" dirty="0" smtClean="0">
                  <a:solidFill>
                    <a:srgbClr val="002060"/>
                  </a:solidFill>
                  <a:latin typeface="+mj-lt"/>
                </a:rPr>
                <a:t>2007-2008 – </a:t>
              </a:r>
              <a:r>
                <a:rPr lang="ru-RU" sz="2000" dirty="0" smtClean="0">
                  <a:solidFill>
                    <a:srgbClr val="990000"/>
                  </a:solidFill>
                  <a:latin typeface="+mj-lt"/>
                </a:rPr>
                <a:t>ДвГУПС, МИИТ</a:t>
              </a:r>
            </a:p>
            <a:p>
              <a:pPr algn="ctr">
                <a:lnSpc>
                  <a:spcPts val="2000"/>
                </a:lnSpc>
                <a:defRPr/>
              </a:pPr>
              <a:r>
                <a:rPr lang="ru-RU" sz="2000" dirty="0" smtClean="0">
                  <a:solidFill>
                    <a:srgbClr val="002060"/>
                  </a:solidFill>
                  <a:latin typeface="+mj-lt"/>
                </a:rPr>
                <a:t>2010-2011 </a:t>
              </a:r>
              <a:r>
                <a:rPr lang="ru-RU" sz="2000" dirty="0" smtClean="0">
                  <a:solidFill>
                    <a:srgbClr val="00007E"/>
                  </a:solidFill>
                  <a:latin typeface="+mj-lt"/>
                </a:rPr>
                <a:t>–</a:t>
              </a:r>
              <a:r>
                <a:rPr lang="ru-RU" sz="2000" dirty="0" smtClean="0">
                  <a:solidFill>
                    <a:srgbClr val="990000"/>
                  </a:solidFill>
                  <a:latin typeface="+mj-lt"/>
                </a:rPr>
                <a:t>МИИТ, РГУПС</a:t>
              </a:r>
              <a:endParaRPr lang="ru-RU" sz="2000" dirty="0">
                <a:solidFill>
                  <a:srgbClr val="990000"/>
                </a:solidFill>
                <a:latin typeface="+mj-lt"/>
              </a:endParaRPr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611561" y="0"/>
            <a:ext cx="8532440" cy="5486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>
                <a:latin typeface="Verdana" pitchFamily="34" charset="0"/>
                <a:cs typeface="Times New Roman" pitchFamily="18" charset="0"/>
              </a:rPr>
              <a:t> СИСТЕМА  ЖЕЛЕЗНОДОРОЖНОГО ОБРАЗОВАНИЯ </a:t>
            </a:r>
            <a:endParaRPr lang="ru-RU" sz="2000" dirty="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3" name="AutoShape 14"/>
          <p:cNvSpPr>
            <a:spLocks noChangeArrowheads="1"/>
          </p:cNvSpPr>
          <p:nvPr/>
        </p:nvSpPr>
        <p:spPr bwMode="auto">
          <a:xfrm>
            <a:off x="7236296" y="2501565"/>
            <a:ext cx="1656184" cy="1143459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2000" dirty="0" smtClean="0">
              <a:solidFill>
                <a:srgbClr val="FF0000"/>
              </a:solidFill>
              <a:latin typeface="+mj-lt"/>
              <a:cs typeface="Arial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rgbClr val="990000"/>
                </a:solidFill>
                <a:latin typeface="Verdana" pitchFamily="34" charset="0"/>
                <a:cs typeface="Arial" charset="0"/>
              </a:rPr>
              <a:t>124 </a:t>
            </a:r>
          </a:p>
          <a:p>
            <a:pPr algn="ctr">
              <a:defRPr/>
            </a:pP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передовые </a:t>
            </a:r>
          </a:p>
          <a:p>
            <a:pPr algn="ctr">
              <a:defRPr/>
            </a:pP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научные </a:t>
            </a:r>
          </a:p>
          <a:p>
            <a:pPr algn="ctr">
              <a:defRPr/>
            </a:pP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школы</a:t>
            </a:r>
            <a:endParaRPr lang="ru-RU" sz="1600" dirty="0">
              <a:solidFill>
                <a:srgbClr val="002060"/>
              </a:solidFill>
              <a:latin typeface="Verdana" pitchFamily="34" charset="0"/>
              <a:cs typeface="Arial" charset="0"/>
            </a:endParaRPr>
          </a:p>
          <a:p>
            <a:pPr marL="457200" indent="-457200" algn="ctr">
              <a:buAutoNum type="arabicPlain" startAt="4"/>
              <a:defRPr/>
            </a:pPr>
            <a:endParaRPr lang="ru-RU" sz="2000" dirty="0">
              <a:solidFill>
                <a:srgbClr val="00007E"/>
              </a:solidFill>
              <a:latin typeface="+mj-lt"/>
              <a:cs typeface="Arial" charset="0"/>
            </a:endParaRPr>
          </a:p>
        </p:txBody>
      </p:sp>
      <p:sp>
        <p:nvSpPr>
          <p:cNvPr id="31" name="Стрелка вверх 30"/>
          <p:cNvSpPr/>
          <p:nvPr/>
        </p:nvSpPr>
        <p:spPr bwMode="auto">
          <a:xfrm flipV="1">
            <a:off x="4644008" y="4365104"/>
            <a:ext cx="432048" cy="1080120"/>
          </a:xfrm>
          <a:prstGeom prst="upArrow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427984" y="5517232"/>
            <a:ext cx="273630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</a:rPr>
              <a:t>Трудоустройство: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</a:rPr>
              <a:t>- на предприятия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Verdana" pitchFamily="34" charset="0"/>
              </a:rPr>
              <a:t>  </a:t>
            </a:r>
            <a:r>
              <a:rPr lang="ru-RU" sz="1600" dirty="0" smtClean="0">
                <a:solidFill>
                  <a:srgbClr val="A50021"/>
                </a:solidFill>
                <a:latin typeface="Verdana" pitchFamily="34" charset="0"/>
              </a:rPr>
              <a:t>транспорта  - 70 %;</a:t>
            </a:r>
            <a:endParaRPr lang="ru-RU" sz="1600" dirty="0" smtClean="0">
              <a:solidFill>
                <a:srgbClr val="CC3300"/>
              </a:solidFill>
              <a:latin typeface="Verdana" pitchFamily="34" charset="0"/>
            </a:endParaRPr>
          </a:p>
          <a:p>
            <a:r>
              <a:rPr lang="ru-RU" sz="1600" dirty="0" smtClean="0">
                <a:solidFill>
                  <a:srgbClr val="CC3300"/>
                </a:solidFill>
                <a:latin typeface="Verdana" pitchFamily="34" charset="0"/>
              </a:rPr>
              <a:t>- </a:t>
            </a:r>
            <a:r>
              <a:rPr lang="ru-RU" sz="1600" dirty="0" err="1" smtClean="0">
                <a:solidFill>
                  <a:srgbClr val="990000"/>
                </a:solidFill>
                <a:latin typeface="Verdana" pitchFamily="34" charset="0"/>
              </a:rPr>
              <a:t>целевиков</a:t>
            </a:r>
            <a:r>
              <a:rPr lang="ru-RU" sz="1600" dirty="0" smtClean="0">
                <a:solidFill>
                  <a:srgbClr val="990000"/>
                </a:solidFill>
                <a:latin typeface="Verdana" pitchFamily="34" charset="0"/>
              </a:rPr>
              <a:t>  -</a:t>
            </a:r>
            <a:r>
              <a:rPr lang="ru-RU" sz="1600" dirty="0" smtClean="0">
                <a:solidFill>
                  <a:srgbClr val="A50021"/>
                </a:solidFill>
                <a:latin typeface="Verdana" pitchFamily="34" charset="0"/>
              </a:rPr>
              <a:t> 100 %</a:t>
            </a:r>
            <a:endParaRPr lang="ru-RU" sz="1600" dirty="0">
              <a:solidFill>
                <a:srgbClr val="A50021"/>
              </a:solidFill>
              <a:latin typeface="Verdana" pitchFamily="34" charset="0"/>
            </a:endParaRPr>
          </a:p>
        </p:txBody>
      </p:sp>
      <p:sp>
        <p:nvSpPr>
          <p:cNvPr id="34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3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37" name="Rectangle 21"/>
          <p:cNvSpPr>
            <a:spLocks noChangeArrowheads="1"/>
          </p:cNvSpPr>
          <p:nvPr/>
        </p:nvSpPr>
        <p:spPr bwMode="auto">
          <a:xfrm>
            <a:off x="107504" y="3212976"/>
            <a:ext cx="3096344" cy="1080120"/>
          </a:xfrm>
          <a:prstGeom prst="roundRect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dirty="0" smtClean="0">
                <a:solidFill>
                  <a:srgbClr val="A50021"/>
                </a:solidFill>
                <a:latin typeface="Verdana" pitchFamily="34" charset="0"/>
                <a:cs typeface="Arial" charset="0"/>
              </a:rPr>
              <a:t>500 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программ ДПО.</a:t>
            </a:r>
          </a:p>
          <a:p>
            <a:pPr algn="ctr">
              <a:defRPr/>
            </a:pP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Ежегодные </a:t>
            </a:r>
          </a:p>
          <a:p>
            <a:pPr algn="ctr">
              <a:defRPr/>
            </a:pP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объёмы ДПО –</a:t>
            </a:r>
          </a:p>
          <a:p>
            <a:pPr algn="ctr">
              <a:defRPr/>
            </a:pP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более  </a:t>
            </a:r>
            <a:r>
              <a:rPr lang="ru-RU" sz="1600" dirty="0" smtClean="0">
                <a:solidFill>
                  <a:srgbClr val="A50021"/>
                </a:solidFill>
                <a:latin typeface="Verdana" pitchFamily="34" charset="0"/>
                <a:cs typeface="Arial" charset="0"/>
              </a:rPr>
              <a:t>70 тыс. 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чел.</a:t>
            </a:r>
            <a:endParaRPr lang="ru-RU" sz="1600" dirty="0">
              <a:solidFill>
                <a:srgbClr val="00206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8" name="AutoShape 14"/>
          <p:cNvSpPr>
            <a:spLocks noChangeArrowheads="1"/>
          </p:cNvSpPr>
          <p:nvPr/>
        </p:nvSpPr>
        <p:spPr bwMode="auto">
          <a:xfrm>
            <a:off x="6948264" y="3789040"/>
            <a:ext cx="2160240" cy="1008112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2000" dirty="0" smtClean="0">
              <a:solidFill>
                <a:srgbClr val="FF0000"/>
              </a:solidFill>
              <a:latin typeface="+mj-lt"/>
              <a:cs typeface="Arial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rgbClr val="A50021"/>
                </a:solidFill>
                <a:latin typeface="Verdana" pitchFamily="34" charset="0"/>
                <a:cs typeface="Arial" charset="0"/>
              </a:rPr>
              <a:t>70</a:t>
            </a:r>
          </a:p>
          <a:p>
            <a:pPr algn="ctr">
              <a:defRPr/>
            </a:pP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научных</a:t>
            </a:r>
          </a:p>
          <a:p>
            <a:pPr algn="ctr">
              <a:defRPr/>
            </a:pP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специальностей</a:t>
            </a:r>
            <a:endParaRPr lang="ru-RU" sz="1600" dirty="0">
              <a:solidFill>
                <a:srgbClr val="002060"/>
              </a:solidFill>
              <a:latin typeface="Verdana" pitchFamily="34" charset="0"/>
              <a:cs typeface="Arial" charset="0"/>
            </a:endParaRPr>
          </a:p>
          <a:p>
            <a:pPr marL="457200" indent="-457200" algn="ctr">
              <a:buAutoNum type="arabicPlain" startAt="4"/>
              <a:defRPr/>
            </a:pPr>
            <a:endParaRPr lang="ru-RU" sz="2000" dirty="0">
              <a:solidFill>
                <a:srgbClr val="00007E"/>
              </a:solidFill>
              <a:latin typeface="+mj-lt"/>
              <a:cs typeface="Arial" charset="0"/>
            </a:endParaRPr>
          </a:p>
        </p:txBody>
      </p:sp>
      <p:sp>
        <p:nvSpPr>
          <p:cNvPr id="39" name="Стрелка вверх 38"/>
          <p:cNvSpPr/>
          <p:nvPr/>
        </p:nvSpPr>
        <p:spPr bwMode="auto">
          <a:xfrm rot="5400000" flipV="1">
            <a:off x="3242505" y="3396198"/>
            <a:ext cx="432047" cy="365344"/>
          </a:xfrm>
          <a:prstGeom prst="upArrow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Стрелка вверх 34"/>
          <p:cNvSpPr/>
          <p:nvPr/>
        </p:nvSpPr>
        <p:spPr bwMode="auto">
          <a:xfrm rot="16200000" flipV="1">
            <a:off x="6228184" y="2420888"/>
            <a:ext cx="432048" cy="1440160"/>
          </a:xfrm>
          <a:prstGeom prst="upArrow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Кольцо 35"/>
          <p:cNvSpPr/>
          <p:nvPr/>
        </p:nvSpPr>
        <p:spPr>
          <a:xfrm>
            <a:off x="4860032" y="980728"/>
            <a:ext cx="288032" cy="288032"/>
          </a:xfrm>
          <a:prstGeom prst="don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Кольцо 39"/>
          <p:cNvSpPr/>
          <p:nvPr/>
        </p:nvSpPr>
        <p:spPr>
          <a:xfrm>
            <a:off x="4860032" y="1772816"/>
            <a:ext cx="288032" cy="288032"/>
          </a:xfrm>
          <a:prstGeom prst="don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Кольцо 40"/>
          <p:cNvSpPr/>
          <p:nvPr/>
        </p:nvSpPr>
        <p:spPr>
          <a:xfrm>
            <a:off x="4860032" y="1412776"/>
            <a:ext cx="288032" cy="288032"/>
          </a:xfrm>
          <a:prstGeom prst="don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79512" y="548680"/>
            <a:ext cx="8784976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Кадровое и научное обеспечение решения </a:t>
            </a:r>
            <a:r>
              <a:rPr lang="ru-RU" dirty="0" smtClean="0">
                <a:solidFill>
                  <a:srgbClr val="FF3300"/>
                </a:solidFill>
                <a:latin typeface="Verdana" pitchFamily="34" charset="0"/>
              </a:rPr>
              <a:t>государственных задач</a:t>
            </a:r>
            <a:endParaRPr lang="ru-RU" dirty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4624"/>
            <a:ext cx="8316416" cy="432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/>
              <a:t> </a:t>
            </a:r>
            <a:r>
              <a:rPr lang="ru-RU" sz="2000" dirty="0" smtClean="0">
                <a:latin typeface="Verdana" pitchFamily="34" charset="0"/>
              </a:rPr>
              <a:t>УНИКАЛЬНОСТЬ ТРАНСПОРТНОГО ОБРАЗОВАНИЯ</a:t>
            </a:r>
            <a:endParaRPr lang="ru-RU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1196752"/>
            <a:ext cx="8784976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  <a:p>
            <a:pPr lvl="0"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Глубокая,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</a:rPr>
              <a:t>всесторонняя связь с производством и отраслью</a:t>
            </a:r>
          </a:p>
          <a:p>
            <a:pPr lvl="0" algn="ctr"/>
            <a:endParaRPr lang="ru-RU" sz="16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1700808"/>
            <a:ext cx="8784976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Способность оперативной адаптации к требованиям времени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2204864"/>
            <a:ext cx="878497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Сочетание высокого уровня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</a:rPr>
              <a:t>фундаментальной, профессиональной и практической подготовки</a:t>
            </a:r>
            <a:endParaRPr lang="ru-RU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9512" y="3068960"/>
            <a:ext cx="8784976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Высокий уровень ППС и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</a:rPr>
              <a:t>эффективная система повышения его квалификации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79512" y="3861048"/>
            <a:ext cx="878497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Эффективная система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</a:rPr>
              <a:t>целевой подготовки и дополнительного</a:t>
            </a:r>
          </a:p>
          <a:p>
            <a:pPr lvl="0" algn="ctr"/>
            <a:r>
              <a:rPr lang="ru-RU" dirty="0" smtClean="0">
                <a:solidFill>
                  <a:srgbClr val="FF0000"/>
                </a:solidFill>
                <a:latin typeface="Verdana" pitchFamily="34" charset="0"/>
              </a:rPr>
              <a:t>профессионального образования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79512" y="4725144"/>
            <a:ext cx="8784976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Инновационные образовательные технологии в сочетании с образовательным процессом в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</a:rPr>
              <a:t>условиях производства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5517232"/>
            <a:ext cx="8784976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Развитая прикладная и фундаментальная вузовская наука,  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</a:rPr>
              <a:t>интегрированная в образовательный процесс</a:t>
            </a:r>
          </a:p>
          <a:p>
            <a:pPr algn="ctr"/>
            <a:endParaRPr lang="ru-RU" sz="1600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9512" y="6192688"/>
            <a:ext cx="8784976" cy="5486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</a:p>
          <a:p>
            <a:pPr lvl="0" algn="ctr"/>
            <a:r>
              <a:rPr lang="ru-RU" dirty="0" smtClean="0">
                <a:solidFill>
                  <a:srgbClr val="FF0000"/>
                </a:solidFill>
                <a:latin typeface="Verdana" pitchFamily="34" charset="0"/>
              </a:rPr>
              <a:t>Непрерывность образования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в рамках университетского комплекса</a:t>
            </a:r>
          </a:p>
          <a:p>
            <a:pPr lvl="0" algn="ctr"/>
            <a:endParaRPr lang="ru-RU" sz="16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4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620688"/>
            <a:ext cx="3347864" cy="62373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620"/>
              </a:lnSpc>
            </a:pPr>
            <a:r>
              <a:rPr lang="ru-RU" sz="1600" dirty="0" smtClean="0">
                <a:solidFill>
                  <a:srgbClr val="FF3300"/>
                </a:solidFill>
                <a:latin typeface="Verdana" pitchFamily="34" charset="0"/>
              </a:rPr>
              <a:t>    </a:t>
            </a:r>
            <a:r>
              <a:rPr lang="ru-RU" sz="16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Комитеты ГД и СФ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по транспорту и 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образованию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Региональные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Правительства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Муниципальные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органы  власти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Правительственные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структуры 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зарубежных стран </a:t>
            </a:r>
          </a:p>
          <a:p>
            <a:pPr algn="ctr">
              <a:lnSpc>
                <a:spcPct val="150000"/>
              </a:lnSpc>
            </a:pPr>
            <a:endParaRPr lang="ru-RU" dirty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4624"/>
            <a:ext cx="8316416" cy="432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/>
              <a:t> </a:t>
            </a:r>
            <a:r>
              <a:rPr lang="ru-RU" sz="2000" dirty="0" smtClean="0">
                <a:latin typeface="Verdana" pitchFamily="34" charset="0"/>
              </a:rPr>
              <a:t>СТРАТЕГИЧЕСКИЕ  ПАРТНЁРЫ ОТРАСЛЕВЫХ ВУЗОВ</a:t>
            </a:r>
            <a:endParaRPr lang="ru-RU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47864" y="620688"/>
            <a:ext cx="3168352" cy="62373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bg1"/>
                </a:solidFill>
                <a:latin typeface="Verdana" pitchFamily="34" charset="0"/>
              </a:rPr>
              <a:t>    </a:t>
            </a:r>
          </a:p>
          <a:p>
            <a:pPr>
              <a:lnSpc>
                <a:spcPct val="150000"/>
              </a:lnSpc>
            </a:pPr>
            <a:endParaRPr lang="ru-RU" sz="1600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lnSpc>
                <a:spcPct val="150000"/>
              </a:lnSpc>
            </a:pPr>
            <a:endParaRPr lang="ru-RU" sz="1600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ru-RU" smtClean="0">
                <a:solidFill>
                  <a:srgbClr val="002060"/>
                </a:solidFill>
                <a:latin typeface="Verdana" pitchFamily="34" charset="0"/>
              </a:rPr>
              <a:t>    РАН </a:t>
            </a:r>
            <a:endParaRPr lang="ru-RU" dirty="0" smtClean="0">
              <a:solidFill>
                <a:srgbClr val="002060"/>
              </a:solidFill>
              <a:latin typeface="Verdana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КТС СНГ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Российский Союз 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ректоров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Российская 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академия   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транспорта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Российская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инженерная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академия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Союз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транспортников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России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ТПП РФ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Ведущие 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транспортные и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технические вузы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мира</a:t>
            </a:r>
          </a:p>
          <a:p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   </a:t>
            </a:r>
          </a:p>
          <a:p>
            <a:pPr algn="ctr">
              <a:lnSpc>
                <a:spcPct val="150000"/>
              </a:lnSpc>
            </a:pPr>
            <a:endParaRPr lang="ru-RU" sz="1600" dirty="0" smtClean="0">
              <a:solidFill>
                <a:srgbClr val="FF3300"/>
              </a:solidFill>
              <a:latin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ru-RU" sz="1600" dirty="0">
              <a:solidFill>
                <a:srgbClr val="FF3300"/>
              </a:solidFill>
              <a:latin typeface="Verdana" pitchFamily="34" charset="0"/>
            </a:endParaRPr>
          </a:p>
        </p:txBody>
      </p:sp>
      <p:sp>
        <p:nvSpPr>
          <p:cNvPr id="27" name="Блок-схема: узел 26"/>
          <p:cNvSpPr/>
          <p:nvPr/>
        </p:nvSpPr>
        <p:spPr>
          <a:xfrm>
            <a:off x="179512" y="2780928"/>
            <a:ext cx="225231" cy="21602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206883" y="4437112"/>
            <a:ext cx="225231" cy="216024"/>
          </a:xfrm>
          <a:prstGeom prst="flowChartConnector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узел 29"/>
          <p:cNvSpPr/>
          <p:nvPr/>
        </p:nvSpPr>
        <p:spPr>
          <a:xfrm>
            <a:off x="206884" y="3573016"/>
            <a:ext cx="225231" cy="216024"/>
          </a:xfrm>
          <a:prstGeom prst="flowChartConnector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08520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5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9" name="Блок-схема: узел 28"/>
          <p:cNvSpPr/>
          <p:nvPr/>
        </p:nvSpPr>
        <p:spPr>
          <a:xfrm>
            <a:off x="179512" y="1556792"/>
            <a:ext cx="225231" cy="21602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3419872" y="1412776"/>
            <a:ext cx="216024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3419872" y="1916832"/>
            <a:ext cx="216024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3419872" y="3356992"/>
            <a:ext cx="216024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3419872" y="5013176"/>
            <a:ext cx="216024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3419872" y="2564904"/>
            <a:ext cx="216024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Блок-схема: узел 48"/>
          <p:cNvSpPr/>
          <p:nvPr/>
        </p:nvSpPr>
        <p:spPr>
          <a:xfrm>
            <a:off x="3419872" y="5301208"/>
            <a:ext cx="216024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узел 53"/>
          <p:cNvSpPr/>
          <p:nvPr/>
        </p:nvSpPr>
        <p:spPr>
          <a:xfrm>
            <a:off x="3419872" y="1700808"/>
            <a:ext cx="216024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Блок-схема: узел 54"/>
          <p:cNvSpPr/>
          <p:nvPr/>
        </p:nvSpPr>
        <p:spPr>
          <a:xfrm>
            <a:off x="3419872" y="4221088"/>
            <a:ext cx="216024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6516216" y="620688"/>
            <a:ext cx="2627784" cy="20882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bg1"/>
                </a:solidFill>
                <a:latin typeface="Verdana" pitchFamily="34" charset="0"/>
              </a:rPr>
              <a:t>    </a:t>
            </a:r>
          </a:p>
          <a:p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ОАО «РЖД»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Группа       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Компаний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Трансстрой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»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Российские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метрополитены</a:t>
            </a:r>
          </a:p>
          <a:p>
            <a:pPr algn="ctr">
              <a:lnSpc>
                <a:spcPts val="2620"/>
              </a:lnSpc>
            </a:pPr>
            <a:endParaRPr lang="ru-RU" sz="16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516216" y="2708920"/>
            <a:ext cx="2627784" cy="23762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bg1"/>
                </a:solidFill>
                <a:latin typeface="Verdana" pitchFamily="34" charset="0"/>
              </a:rPr>
              <a:t>   </a:t>
            </a:r>
          </a:p>
          <a:p>
            <a:pPr algn="ctr">
              <a:lnSpc>
                <a:spcPct val="150000"/>
              </a:lnSpc>
            </a:pPr>
            <a:endParaRPr lang="ru-RU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Испанские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Китайские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Немецкие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Финские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Французские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железные дороги</a:t>
            </a:r>
          </a:p>
          <a:p>
            <a:pPr>
              <a:lnSpc>
                <a:spcPct val="150000"/>
              </a:lnSpc>
            </a:pPr>
            <a:endParaRPr lang="ru-RU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2620"/>
              </a:lnSpc>
            </a:pPr>
            <a:endParaRPr lang="ru-RU" sz="16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516216" y="5085184"/>
            <a:ext cx="2627784" cy="17728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bg1"/>
                </a:solidFill>
                <a:latin typeface="Verdana" pitchFamily="34" charset="0"/>
              </a:rPr>
              <a:t>      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</a:rPr>
              <a:t>КОМПАНИИ: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«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Альстом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»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«</a:t>
            </a:r>
            <a:r>
              <a:rPr lang="ru-RU" dirty="0" err="1" smtClean="0">
                <a:solidFill>
                  <a:srgbClr val="002060"/>
                </a:solidFill>
                <a:latin typeface="Verdana" pitchFamily="34" charset="0"/>
              </a:rPr>
              <a:t>Бомбардье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»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«Сименс»</a:t>
            </a:r>
          </a:p>
        </p:txBody>
      </p:sp>
      <p:sp>
        <p:nvSpPr>
          <p:cNvPr id="59" name="Блок-схема: узел 58"/>
          <p:cNvSpPr/>
          <p:nvPr/>
        </p:nvSpPr>
        <p:spPr>
          <a:xfrm>
            <a:off x="6588224" y="908720"/>
            <a:ext cx="144016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Блок-схема: узел 59"/>
          <p:cNvSpPr/>
          <p:nvPr/>
        </p:nvSpPr>
        <p:spPr>
          <a:xfrm>
            <a:off x="6588224" y="1196752"/>
            <a:ext cx="144016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Блок-схема: узел 60"/>
          <p:cNvSpPr/>
          <p:nvPr/>
        </p:nvSpPr>
        <p:spPr>
          <a:xfrm>
            <a:off x="6588224" y="1988840"/>
            <a:ext cx="144016" cy="14401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Блок-схема: узел 61"/>
          <p:cNvSpPr/>
          <p:nvPr/>
        </p:nvSpPr>
        <p:spPr>
          <a:xfrm>
            <a:off x="6588224" y="5661248"/>
            <a:ext cx="225231" cy="21602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Блок-схема: узел 62"/>
          <p:cNvSpPr/>
          <p:nvPr/>
        </p:nvSpPr>
        <p:spPr>
          <a:xfrm>
            <a:off x="6588224" y="6021288"/>
            <a:ext cx="225231" cy="21602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Блок-схема: узел 63"/>
          <p:cNvSpPr/>
          <p:nvPr/>
        </p:nvSpPr>
        <p:spPr>
          <a:xfrm>
            <a:off x="6588224" y="6453336"/>
            <a:ext cx="225231" cy="21602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79512" y="548680"/>
            <a:ext cx="8784976" cy="15841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Многоплановое сотрудничество более чем со 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</a:rPr>
              <a:t>150 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вузами, предприятиями и научными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организациями – партнёрами из 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</a:rPr>
              <a:t>60</a:t>
            </a: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стран Азии, Европы и Северной Америки</a:t>
            </a:r>
            <a:endParaRPr lang="ru-RU" sz="20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4624"/>
            <a:ext cx="8316416" cy="432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/>
              <a:t> </a:t>
            </a:r>
            <a:r>
              <a:rPr lang="ru-RU" sz="2000" dirty="0" smtClean="0">
                <a:latin typeface="Verdana" pitchFamily="34" charset="0"/>
              </a:rPr>
              <a:t>МЕЖДУНАРОДНОЕ СОТРУДНИЧЕСТВО</a:t>
            </a:r>
            <a:endParaRPr lang="ru-RU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9512" y="2276872"/>
            <a:ext cx="8784976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Общий контингент иностранных граждан, обучающихся в железнодорожных вузах России – более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</a:rPr>
              <a:t>5 тыс. 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чел.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79512" y="3789040"/>
            <a:ext cx="8784976" cy="151216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Постоянное активное участие в реализации крупных международных проектов </a:t>
            </a:r>
            <a:r>
              <a:rPr lang="ru-RU" sz="2000" dirty="0" smtClean="0">
                <a:solidFill>
                  <a:srgbClr val="990000"/>
                </a:solidFill>
                <a:latin typeface="Verdana" pitchFamily="34" charset="0"/>
              </a:rPr>
              <a:t>, в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</a:rPr>
              <a:t>том числе по линии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</a:rPr>
              <a:t>ЕС, </a:t>
            </a:r>
            <a:endParaRPr lang="ru-RU" sz="2000" dirty="0" smtClean="0">
              <a:solidFill>
                <a:srgbClr val="FF0000"/>
              </a:solidFill>
              <a:latin typeface="Verdana" pitchFamily="34" charset="0"/>
            </a:endParaRPr>
          </a:p>
          <a:p>
            <a:pPr lvl="0"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с</a:t>
            </a:r>
            <a:r>
              <a:rPr lang="ru-RU" sz="2000" dirty="0" smtClean="0">
                <a:solidFill>
                  <a:srgbClr val="990000"/>
                </a:solidFill>
                <a:latin typeface="Verdana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получением грантов по программам </a:t>
            </a:r>
          </a:p>
          <a:p>
            <a:pPr lvl="0"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«</a:t>
            </a:r>
            <a:r>
              <a:rPr lang="ru-RU" sz="2000" dirty="0" err="1" smtClean="0">
                <a:solidFill>
                  <a:srgbClr val="002060"/>
                </a:solidFill>
                <a:latin typeface="Verdana" pitchFamily="34" charset="0"/>
              </a:rPr>
              <a:t>Эразмус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Verdana" pitchFamily="34" charset="0"/>
              </a:rPr>
              <a:t>Мундус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», «</a:t>
            </a:r>
            <a:r>
              <a:rPr lang="ru-RU" sz="2000" dirty="0" err="1" smtClean="0">
                <a:solidFill>
                  <a:srgbClr val="002060"/>
                </a:solidFill>
                <a:latin typeface="Verdana" pitchFamily="34" charset="0"/>
              </a:rPr>
              <a:t>Темпус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» и т.д.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5445224"/>
            <a:ext cx="8784976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Постоянное проведение на базе вузов крупных  научных, научно-практических и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научно-образовательных конференций</a:t>
            </a:r>
          </a:p>
        </p:txBody>
      </p:sp>
      <p:sp>
        <p:nvSpPr>
          <p:cNvPr id="2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6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2773363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ru-RU" sz="2400"/>
          </a:p>
          <a:p>
            <a:pPr algn="ctr" eaLnBrk="0" hangingPunct="0"/>
            <a:endParaRPr lang="ru-RU" sz="2400"/>
          </a:p>
          <a:p>
            <a:pPr algn="ctr" eaLnBrk="0" hangingPunct="0"/>
            <a:endParaRPr lang="ru-RU" sz="3000">
              <a:solidFill>
                <a:srgbClr val="CC3300"/>
              </a:solidFill>
            </a:endParaRPr>
          </a:p>
          <a:p>
            <a:pPr eaLnBrk="0" hangingPunct="0"/>
            <a:endParaRPr lang="ru-RU" sz="30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167063" y="2027238"/>
            <a:ext cx="2773362" cy="2667000"/>
          </a:xfrm>
          <a:prstGeom prst="donu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>
            <a:off x="4932040" y="836712"/>
            <a:ext cx="2847308" cy="648072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dirty="0" smtClean="0">
                <a:solidFill>
                  <a:srgbClr val="FF3300"/>
                </a:solidFill>
                <a:latin typeface="Verdana" pitchFamily="34" charset="0"/>
              </a:rPr>
              <a:t>9</a:t>
            </a:r>
            <a:endParaRPr lang="ru-RU" sz="20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ИНСТИТУТОВ</a:t>
            </a:r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>
            <a:off x="1547665" y="836712"/>
            <a:ext cx="2896396" cy="648072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rgbClr val="FF3300"/>
                </a:solidFill>
                <a:latin typeface="Verdana" pitchFamily="34" charset="0"/>
              </a:rPr>
              <a:t>4</a:t>
            </a:r>
            <a:r>
              <a:rPr lang="ru-RU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</a:t>
            </a:r>
            <a:endParaRPr lang="ru-RU" sz="20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АКАДЕМИИ</a:t>
            </a:r>
          </a:p>
        </p:txBody>
      </p:sp>
      <p:sp>
        <p:nvSpPr>
          <p:cNvPr id="32782" name="AutoShape 14"/>
          <p:cNvSpPr>
            <a:spLocks noChangeArrowheads="1"/>
          </p:cNvSpPr>
          <p:nvPr/>
        </p:nvSpPr>
        <p:spPr bwMode="auto">
          <a:xfrm>
            <a:off x="6749732" y="2709080"/>
            <a:ext cx="2214756" cy="1440000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>
                <a:solidFill>
                  <a:srgbClr val="FF3300"/>
                </a:solidFill>
                <a:latin typeface="Cambria" pitchFamily="18" charset="0"/>
                <a:cs typeface="Arial" charset="0"/>
              </a:rPr>
              <a:t>4</a:t>
            </a:r>
            <a:r>
              <a:rPr lang="ru-RU" b="1">
                <a:solidFill>
                  <a:srgbClr val="FF3300"/>
                </a:solidFill>
                <a:latin typeface="Cambria" pitchFamily="18" charset="0"/>
                <a:cs typeface="Arial" charset="0"/>
              </a:rPr>
              <a:t> </a:t>
            </a:r>
            <a:endParaRPr lang="ru-RU" b="1">
              <a:solidFill>
                <a:srgbClr val="FF3300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>
                <a:solidFill>
                  <a:srgbClr val="002060"/>
                </a:solidFill>
                <a:latin typeface="Cambria" pitchFamily="18" charset="0"/>
                <a:cs typeface="Arial" charset="0"/>
              </a:rPr>
              <a:t>ФАКУЛЬТЕТА</a:t>
            </a:r>
          </a:p>
          <a:p>
            <a:pPr algn="ctr">
              <a:defRPr/>
            </a:pPr>
            <a:endParaRPr lang="ru-RU" sz="2000" b="1">
              <a:solidFill>
                <a:srgbClr val="4D4D4D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107504" y="2709080"/>
            <a:ext cx="2241172" cy="1440000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dirty="0">
                <a:solidFill>
                  <a:srgbClr val="FF3300"/>
                </a:solidFill>
                <a:latin typeface="Cambria" pitchFamily="18" charset="0"/>
              </a:rPr>
              <a:t>НИИ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транспорта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и транспортного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Cambria" pitchFamily="18" charset="0"/>
              </a:rPr>
              <a:t>строительства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611560" y="5301208"/>
            <a:ext cx="3744000" cy="5760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16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Cambria" pitchFamily="18" charset="0"/>
              </a:rPr>
              <a:t>Колледж  железнодорожного</a:t>
            </a:r>
            <a:endParaRPr lang="ru-RU" b="1" dirty="0">
              <a:solidFill>
                <a:srgbClr val="002060"/>
              </a:solidFill>
            </a:endParaRPr>
          </a:p>
          <a:p>
            <a:pPr algn="ctr">
              <a:lnSpc>
                <a:spcPts val="16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Cambria" pitchFamily="18" charset="0"/>
              </a:rPr>
              <a:t>транспорта</a:t>
            </a:r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4774376" y="5276706"/>
            <a:ext cx="3686056" cy="146466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FF3300"/>
                </a:solidFill>
                <a:latin typeface="Cambria" pitchFamily="18" charset="0"/>
                <a:cs typeface="Arial" charset="0"/>
              </a:rPr>
              <a:t>24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филиала</a:t>
            </a:r>
            <a:endParaRPr lang="ru-RU" sz="2000" b="1" dirty="0">
              <a:solidFill>
                <a:srgbClr val="002060"/>
              </a:solidFill>
              <a:latin typeface="Cambria" pitchFamily="18" charset="0"/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в </a:t>
            </a:r>
            <a:r>
              <a:rPr lang="ru-RU" sz="2000" b="1" dirty="0" smtClean="0">
                <a:solidFill>
                  <a:srgbClr val="FF3300"/>
                </a:solidFill>
                <a:latin typeface="Cambria" pitchFamily="18" charset="0"/>
                <a:cs typeface="Arial" charset="0"/>
              </a:rPr>
              <a:t>22 </a:t>
            </a:r>
            <a:r>
              <a:rPr lang="ru-RU" sz="2000" b="1" dirty="0">
                <a:solidFill>
                  <a:srgbClr val="002060"/>
                </a:solidFill>
                <a:latin typeface="Cambria" pitchFamily="18" charset="0"/>
                <a:cs typeface="Arial" charset="0"/>
              </a:rPr>
              <a:t>субъектах РФ</a:t>
            </a:r>
          </a:p>
        </p:txBody>
      </p:sp>
      <p:sp>
        <p:nvSpPr>
          <p:cNvPr id="2" name="Овал 1"/>
          <p:cNvSpPr/>
          <p:nvPr/>
        </p:nvSpPr>
        <p:spPr>
          <a:xfrm>
            <a:off x="3465513" y="2278063"/>
            <a:ext cx="2160587" cy="2159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191" name="Рисунок 5" descr="LOGO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4" y="2996952"/>
            <a:ext cx="2316108" cy="72008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3" name="Стрелка вверх 2"/>
          <p:cNvSpPr/>
          <p:nvPr/>
        </p:nvSpPr>
        <p:spPr>
          <a:xfrm rot="1994366">
            <a:off x="5314912" y="1482179"/>
            <a:ext cx="468164" cy="720080"/>
          </a:xfrm>
          <a:prstGeom prst="upArrow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 rot="19622985">
            <a:off x="3297588" y="1508059"/>
            <a:ext cx="468164" cy="720080"/>
          </a:xfrm>
          <a:prstGeom prst="upArrow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 rot="19605634" flipV="1">
            <a:off x="5235110" y="4523767"/>
            <a:ext cx="468164" cy="720080"/>
          </a:xfrm>
          <a:prstGeom prst="upArrow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 rot="1977015" flipV="1">
            <a:off x="3386848" y="4523769"/>
            <a:ext cx="468164" cy="720080"/>
          </a:xfrm>
          <a:prstGeom prst="upArrow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 rot="16200000" flipV="1">
            <a:off x="6112240" y="2993652"/>
            <a:ext cx="468164" cy="720080"/>
          </a:xfrm>
          <a:prstGeom prst="upArrow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 rot="5400000" flipV="1">
            <a:off x="2517466" y="2993652"/>
            <a:ext cx="468164" cy="720080"/>
          </a:xfrm>
          <a:prstGeom prst="upArrow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608582" y="5877273"/>
            <a:ext cx="3744000" cy="432048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Cambria" pitchFamily="18" charset="0"/>
              </a:rPr>
              <a:t>Медицинский колледж</a:t>
            </a: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608440" y="6309321"/>
            <a:ext cx="3744000" cy="432047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b="1">
                <a:solidFill>
                  <a:srgbClr val="002060"/>
                </a:solidFill>
                <a:latin typeface="Cambria" pitchFamily="18" charset="0"/>
              </a:rPr>
              <a:t>Гимназия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11560" y="44624"/>
            <a:ext cx="8316416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/>
              <a:t> </a:t>
            </a:r>
            <a:r>
              <a:rPr lang="ru-RU" sz="2000" dirty="0" smtClean="0">
                <a:latin typeface="Verdana" pitchFamily="34" charset="0"/>
              </a:rPr>
              <a:t>МИИТ – ОДИН ИЗ КРУПНЕЙШИХ  ВУЗОВ  РОССИИ </a:t>
            </a:r>
            <a:endParaRPr lang="ru-RU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7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2773363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ru-RU" sz="2400"/>
          </a:p>
          <a:p>
            <a:pPr algn="ctr" eaLnBrk="0" hangingPunct="0"/>
            <a:endParaRPr lang="ru-RU" sz="2400"/>
          </a:p>
          <a:p>
            <a:pPr algn="ctr" eaLnBrk="0" hangingPunct="0"/>
            <a:endParaRPr lang="ru-RU" sz="3000">
              <a:solidFill>
                <a:srgbClr val="CC3300"/>
              </a:solidFill>
            </a:endParaRPr>
          </a:p>
          <a:p>
            <a:pPr eaLnBrk="0" hangingPunct="0"/>
            <a:endParaRPr lang="ru-RU" sz="30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72008"/>
            <a:ext cx="8316416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/>
              <a:t> </a:t>
            </a:r>
            <a:r>
              <a:rPr lang="ru-RU" sz="2000" dirty="0" smtClean="0">
                <a:latin typeface="Verdana" pitchFamily="34" charset="0"/>
              </a:rPr>
              <a:t>МИИТ – ВЕДУЩИЙ  УНИВЕРСИТЕТСКИЙ </a:t>
            </a:r>
          </a:p>
          <a:p>
            <a:pPr algn="ctr">
              <a:defRPr/>
            </a:pPr>
            <a:r>
              <a:rPr lang="ru-RU" sz="2000" dirty="0" smtClean="0">
                <a:latin typeface="Verdana" pitchFamily="34" charset="0"/>
              </a:rPr>
              <a:t>НАУЧНО-ОБРАЗОВАТЕЛЬНЫЙ  ОТРАСЛЕВОЙ КОМПЛЕКС  РФ</a:t>
            </a:r>
            <a:endParaRPr lang="ru-RU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8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2008" y="1052736"/>
            <a:ext cx="8964488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Общий контингент обучающихся – свыше </a:t>
            </a:r>
            <a:r>
              <a:rPr lang="ru-RU" dirty="0" smtClean="0">
                <a:solidFill>
                  <a:srgbClr val="A50021"/>
                </a:solidFill>
                <a:latin typeface="Verdana" pitchFamily="34" charset="0"/>
              </a:rPr>
              <a:t>118 тыс.чел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.,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в том числе более </a:t>
            </a:r>
            <a:r>
              <a:rPr lang="ru-RU" dirty="0" smtClean="0">
                <a:solidFill>
                  <a:srgbClr val="990000"/>
                </a:solidFill>
                <a:latin typeface="Verdana" pitchFamily="34" charset="0"/>
              </a:rPr>
              <a:t>63 тыс.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студентов  ВПО и СПО  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008" y="1844824"/>
            <a:ext cx="8964488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Контингент ППС : </a:t>
            </a:r>
            <a:r>
              <a:rPr lang="ru-RU" dirty="0" smtClean="0">
                <a:solidFill>
                  <a:srgbClr val="A50021"/>
                </a:solidFill>
                <a:latin typeface="Verdana" pitchFamily="34" charset="0"/>
              </a:rPr>
              <a:t>2 248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человек, в  том числе: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- докторов наук – </a:t>
            </a:r>
            <a:r>
              <a:rPr lang="ru-RU" dirty="0" smtClean="0">
                <a:solidFill>
                  <a:srgbClr val="990000"/>
                </a:solidFill>
                <a:latin typeface="Verdana" pitchFamily="34" charset="0"/>
              </a:rPr>
              <a:t>373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человека;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- кандидатов наук – </a:t>
            </a:r>
            <a:r>
              <a:rPr lang="ru-RU" dirty="0" smtClean="0">
                <a:solidFill>
                  <a:srgbClr val="990000"/>
                </a:solidFill>
                <a:latin typeface="Verdana" pitchFamily="34" charset="0"/>
              </a:rPr>
              <a:t>1 208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человек</a:t>
            </a:r>
          </a:p>
          <a:p>
            <a:pPr algn="ctr"/>
            <a:endParaRPr lang="ru-RU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2008" y="2708920"/>
            <a:ext cx="8964488" cy="10801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A50021"/>
                </a:solidFill>
                <a:latin typeface="Verdana" pitchFamily="34" charset="0"/>
              </a:rPr>
              <a:t>480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программ ДПО.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Ежегодные объёмы ДПО до </a:t>
            </a:r>
            <a:r>
              <a:rPr lang="ru-RU" dirty="0" smtClean="0">
                <a:solidFill>
                  <a:srgbClr val="990000"/>
                </a:solidFill>
                <a:latin typeface="Verdana" pitchFamily="34" charset="0"/>
              </a:rPr>
              <a:t>50 тыс.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чел</a:t>
            </a:r>
            <a:r>
              <a:rPr lang="ru-RU" smtClean="0">
                <a:solidFill>
                  <a:srgbClr val="002060"/>
                </a:solidFill>
                <a:latin typeface="Verdana" pitchFamily="34" charset="0"/>
              </a:rPr>
              <a:t>. </a:t>
            </a:r>
            <a:endParaRPr lang="ru-RU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Государственная аккредитация на программы </a:t>
            </a:r>
            <a:r>
              <a:rPr lang="ru-RU" dirty="0" smtClean="0">
                <a:solidFill>
                  <a:srgbClr val="990000"/>
                </a:solidFill>
                <a:latin typeface="Verdana" pitchFamily="34" charset="0"/>
              </a:rPr>
              <a:t>МБА</a:t>
            </a:r>
            <a:endParaRPr lang="ru-RU" dirty="0">
              <a:solidFill>
                <a:srgbClr val="990000"/>
              </a:solidFill>
              <a:latin typeface="Verdana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2008" y="3861048"/>
            <a:ext cx="8964488" cy="17281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A50021"/>
                </a:solidFill>
                <a:latin typeface="Verdana" pitchFamily="34" charset="0"/>
              </a:rPr>
              <a:t>24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научные школы, имеющие общероссийский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      и международный авторитет.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990000"/>
                </a:solidFill>
                <a:latin typeface="Verdana" pitchFamily="34" charset="0"/>
              </a:rPr>
              <a:t>140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действующих патентов РФ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(8 зарубежных патентов, в т. ч. 4 евразийских).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Подготовка кадров по </a:t>
            </a:r>
            <a:r>
              <a:rPr lang="ru-RU" dirty="0" smtClean="0">
                <a:solidFill>
                  <a:srgbClr val="990000"/>
                </a:solidFill>
                <a:latin typeface="Verdana" pitchFamily="34" charset="0"/>
              </a:rPr>
              <a:t>62 научным специальностям.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Объём научно-технических работ в 2013 г. –</a:t>
            </a:r>
            <a:endParaRPr lang="ru-RU" dirty="0" smtClean="0">
              <a:solidFill>
                <a:srgbClr val="990000"/>
              </a:solidFill>
              <a:latin typeface="Verdana" pitchFamily="34" charset="0"/>
            </a:endParaRP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990000"/>
                </a:solidFill>
                <a:latin typeface="Verdana" pitchFamily="34" charset="0"/>
              </a:rPr>
              <a:t>      2, 67 млрд.руб. (в т. ч. НИР – около 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850 млн. руб.)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2008" y="5661248"/>
            <a:ext cx="8964488" cy="10081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НТБ МИИТ - одна из старейших и крупнейших вузовских библиотек России с общим фондом более </a:t>
            </a:r>
            <a:r>
              <a:rPr lang="ru-RU" dirty="0" smtClean="0">
                <a:solidFill>
                  <a:srgbClr val="A50021"/>
                </a:solidFill>
                <a:latin typeface="Verdana" pitchFamily="34" charset="0"/>
              </a:rPr>
              <a:t>4,4 млн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. </a:t>
            </a:r>
            <a:r>
              <a:rPr lang="ru-RU" smtClean="0">
                <a:solidFill>
                  <a:srgbClr val="002060"/>
                </a:solidFill>
                <a:latin typeface="Verdana" pitchFamily="34" charset="0"/>
              </a:rPr>
              <a:t>экземпляров. </a:t>
            </a:r>
            <a:endParaRPr lang="ru-RU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В  электронном каталоге свыше </a:t>
            </a:r>
          </a:p>
          <a:p>
            <a:pPr algn="ctr">
              <a:lnSpc>
                <a:spcPts val="1860"/>
              </a:lnSpc>
            </a:pPr>
            <a:r>
              <a:rPr lang="ru-RU" dirty="0" smtClean="0">
                <a:solidFill>
                  <a:srgbClr val="990000"/>
                </a:solidFill>
                <a:latin typeface="Verdana" pitchFamily="34" charset="0"/>
              </a:rPr>
              <a:t>300 тыс</a:t>
            </a:r>
            <a:r>
              <a:rPr lang="ru-RU" dirty="0" smtClean="0">
                <a:solidFill>
                  <a:srgbClr val="002060"/>
                </a:solidFill>
                <a:latin typeface="Verdana" pitchFamily="34" charset="0"/>
              </a:rPr>
              <a:t>. наименований</a:t>
            </a:r>
            <a:endParaRPr lang="ru-RU" dirty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2773363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ru-RU" sz="2400"/>
          </a:p>
          <a:p>
            <a:pPr algn="ctr" eaLnBrk="0" hangingPunct="0"/>
            <a:endParaRPr lang="ru-RU" sz="2400"/>
          </a:p>
          <a:p>
            <a:pPr algn="ctr" eaLnBrk="0" hangingPunct="0"/>
            <a:endParaRPr lang="ru-RU" sz="3000">
              <a:solidFill>
                <a:srgbClr val="CC3300"/>
              </a:solidFill>
            </a:endParaRPr>
          </a:p>
          <a:p>
            <a:pPr eaLnBrk="0" hangingPunct="0"/>
            <a:endParaRPr lang="ru-RU" sz="30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44624"/>
            <a:ext cx="8316416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000" dirty="0" smtClean="0"/>
              <a:t> </a:t>
            </a:r>
            <a:r>
              <a:rPr lang="ru-RU" sz="2000" dirty="0" smtClean="0">
                <a:latin typeface="Verdana" pitchFamily="34" charset="0"/>
              </a:rPr>
              <a:t>МИИТ – МЕЖДУНАРОДНОЕ СОТРУДНИЧЕСТВО</a:t>
            </a:r>
            <a:endParaRPr lang="ru-RU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-180528" y="72008"/>
            <a:ext cx="899592" cy="33265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9</a:t>
            </a:r>
            <a:endParaRPr lang="ru-RU" sz="1800" b="1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504" y="1700808"/>
            <a:ext cx="8784976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0066"/>
                </a:solidFill>
                <a:latin typeface="Verdana" pitchFamily="34" charset="0"/>
              </a:rPr>
              <a:t>Многоплановое сотрудничество с</a:t>
            </a:r>
            <a:r>
              <a:rPr lang="ru-RU" sz="2000" dirty="0" smtClean="0">
                <a:latin typeface="Verdana" pitchFamily="34" charset="0"/>
              </a:rPr>
              <a:t> </a:t>
            </a: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103</a:t>
            </a:r>
            <a:r>
              <a:rPr lang="ru-RU" sz="2000" dirty="0" smtClean="0">
                <a:solidFill>
                  <a:srgbClr val="FF3300"/>
                </a:solidFill>
                <a:latin typeface="Verdana" pitchFamily="34" charset="0"/>
              </a:rPr>
              <a:t> </a:t>
            </a:r>
            <a:r>
              <a:rPr lang="ru-RU" sz="2000" dirty="0" smtClean="0">
                <a:solidFill>
                  <a:srgbClr val="003366"/>
                </a:solidFill>
                <a:latin typeface="Verdana" pitchFamily="34" charset="0"/>
              </a:rPr>
              <a:t>вузами </a:t>
            </a:r>
            <a:r>
              <a:rPr lang="ru-RU" sz="2000" dirty="0" smtClean="0">
                <a:solidFill>
                  <a:srgbClr val="000066"/>
                </a:solidFill>
                <a:latin typeface="Verdana" pitchFamily="34" charset="0"/>
              </a:rPr>
              <a:t>и фирмами-партнёрами из</a:t>
            </a:r>
            <a:r>
              <a:rPr lang="ru-RU" sz="2000" dirty="0" smtClean="0">
                <a:latin typeface="Verdana" pitchFamily="34" charset="0"/>
              </a:rPr>
              <a:t> </a:t>
            </a:r>
            <a:r>
              <a:rPr lang="ru-RU" sz="2000" dirty="0" smtClean="0">
                <a:solidFill>
                  <a:srgbClr val="990000"/>
                </a:solidFill>
                <a:latin typeface="Verdana" pitchFamily="34" charset="0"/>
              </a:rPr>
              <a:t>40</a:t>
            </a:r>
            <a:r>
              <a:rPr lang="ru-RU" sz="2000" dirty="0" smtClean="0">
                <a:solidFill>
                  <a:srgbClr val="000066"/>
                </a:solidFill>
                <a:latin typeface="Verdana" pitchFamily="34" charset="0"/>
              </a:rPr>
              <a:t> стран мира</a:t>
            </a:r>
            <a:r>
              <a:rPr lang="ru-RU" sz="2000" dirty="0" smtClean="0">
                <a:latin typeface="Cambria" pitchFamily="18" charset="0"/>
              </a:rPr>
              <a:t> 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9512" y="2780928"/>
            <a:ext cx="8712968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Контингент иностранных  учащихся  –  около </a:t>
            </a:r>
            <a:r>
              <a:rPr lang="ru-RU" sz="2000" dirty="0" smtClean="0">
                <a:solidFill>
                  <a:srgbClr val="A50021"/>
                </a:solidFill>
                <a:latin typeface="Verdana" pitchFamily="34" charset="0"/>
              </a:rPr>
              <a:t>1 600 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человек из </a:t>
            </a:r>
            <a:r>
              <a:rPr lang="ru-RU" sz="2000" dirty="0" smtClean="0">
                <a:solidFill>
                  <a:srgbClr val="990000"/>
                </a:solidFill>
                <a:latin typeface="Verdana" pitchFamily="34" charset="0"/>
              </a:rPr>
              <a:t>30 </a:t>
            </a:r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зарубежных государств</a:t>
            </a:r>
          </a:p>
          <a:p>
            <a:pPr algn="ctr"/>
            <a:endParaRPr lang="ru-RU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9512" y="4221088"/>
            <a:ext cx="8712968" cy="17281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Verdana" pitchFamily="34" charset="0"/>
              </a:rPr>
              <a:t>Университет – инициатор и место проведения одной из крупнейших Международных  научных студенческих конференций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</a:rPr>
              <a:t>«TRANS – MECH – ART – CHEM » </a:t>
            </a:r>
            <a:endParaRPr lang="ru-RU" sz="2000" dirty="0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MIIT</Template>
  <TotalTime>8013</TotalTime>
  <Words>1168</Words>
  <Application>Microsoft Office PowerPoint</Application>
  <PresentationFormat>Экран (4:3)</PresentationFormat>
  <Paragraphs>325</Paragraphs>
  <Slides>16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Центр ПНПКиСТ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и значение транспортного комплекса  в обеспечении и использовании  отраслевого образования</dc:title>
  <dc:creator>miit</dc:creator>
  <cp:lastModifiedBy>Администратор</cp:lastModifiedBy>
  <cp:revision>888</cp:revision>
  <cp:lastPrinted>2012-04-02T13:09:23Z</cp:lastPrinted>
  <dcterms:created xsi:type="dcterms:W3CDTF">2005-10-12T08:18:34Z</dcterms:created>
  <dcterms:modified xsi:type="dcterms:W3CDTF">2014-07-14T08:21:37Z</dcterms:modified>
</cp:coreProperties>
</file>